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2" r:id="rId3"/>
    <p:sldId id="260" r:id="rId4"/>
    <p:sldId id="261" r:id="rId5"/>
    <p:sldId id="263" r:id="rId6"/>
    <p:sldId id="264" r:id="rId7"/>
    <p:sldId id="271" r:id="rId8"/>
    <p:sldId id="272" r:id="rId9"/>
    <p:sldId id="265" r:id="rId10"/>
    <p:sldId id="267" r:id="rId11"/>
    <p:sldId id="273" r:id="rId12"/>
    <p:sldId id="274" r:id="rId13"/>
    <p:sldId id="275" r:id="rId14"/>
    <p:sldId id="268" r:id="rId15"/>
    <p:sldId id="270" r:id="rId16"/>
  </p:sldIdLst>
  <p:sldSz cx="9753600" cy="7315200"/>
  <p:notesSz cx="6858000" cy="9144000"/>
  <p:embeddedFontLst>
    <p:embeddedFont>
      <p:font typeface="Roboto" panose="02000000000000000000" pitchFamily="2" charset="0"/>
      <p:regular r:id="rId17"/>
      <p:bold r:id="rId18"/>
      <p:italic r:id="rId19"/>
      <p:boldItalic r:id="rId20"/>
    </p:embeddedFont>
    <p:embeddedFont>
      <p:font typeface="Roboto Bold" panose="02000000000000000000" pitchFamily="2" charset="0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18" autoAdjust="0"/>
    <p:restoredTop sz="94643" autoAdjust="0"/>
  </p:normalViewPr>
  <p:slideViewPr>
    <p:cSldViewPr>
      <p:cViewPr varScale="1">
        <p:scale>
          <a:sx n="107" d="100"/>
          <a:sy n="107" d="100"/>
        </p:scale>
        <p:origin x="168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2.jpeg"/><Relationship Id="rId7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56159" y="1180325"/>
            <a:ext cx="3698157" cy="3698157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151F">
                <a:alpha val="4706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626588" y="922842"/>
            <a:ext cx="6373718" cy="2513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44"/>
              </a:lnSpc>
            </a:pPr>
            <a:r>
              <a:rPr lang="en-US" sz="4800">
                <a:solidFill>
                  <a:srgbClr val="242725"/>
                </a:solidFill>
                <a:latin typeface="Roboto Bold"/>
                <a:ea typeface="Roboto Bold"/>
                <a:cs typeface="Roboto Bold"/>
                <a:sym typeface="Roboto Bold"/>
              </a:rPr>
              <a:t>Community Transportation Association of America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26588" y="4830858"/>
            <a:ext cx="6373718" cy="1051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 dirty="0">
                <a:solidFill>
                  <a:srgbClr val="242725"/>
                </a:solidFill>
                <a:latin typeface="Roboto"/>
                <a:ea typeface="Roboto"/>
                <a:cs typeface="Roboto"/>
                <a:sym typeface="Roboto"/>
              </a:rPr>
              <a:t>What’s Happening in DC and What You Can Do</a:t>
            </a:r>
          </a:p>
          <a:p>
            <a:pPr algn="l">
              <a:lnSpc>
                <a:spcPts val="2799"/>
              </a:lnSpc>
            </a:pPr>
            <a:r>
              <a:rPr lang="en-US" sz="1999" dirty="0">
                <a:solidFill>
                  <a:srgbClr val="242725"/>
                </a:solidFill>
                <a:latin typeface="Roboto"/>
                <a:ea typeface="Roboto"/>
                <a:cs typeface="Roboto"/>
                <a:sym typeface="Roboto"/>
              </a:rPr>
              <a:t>Tri-State Transit Conference</a:t>
            </a:r>
          </a:p>
          <a:p>
            <a:pPr algn="l">
              <a:lnSpc>
                <a:spcPts val="2799"/>
              </a:lnSpc>
            </a:pPr>
            <a:r>
              <a:rPr lang="en-US" sz="1999" dirty="0">
                <a:solidFill>
                  <a:srgbClr val="242725"/>
                </a:solidFill>
                <a:latin typeface="Roboto"/>
                <a:ea typeface="Roboto"/>
                <a:cs typeface="Roboto"/>
                <a:sym typeface="Roboto"/>
              </a:rPr>
              <a:t>Sept. </a:t>
            </a:r>
            <a:r>
              <a:rPr lang="en-US" sz="1999">
                <a:solidFill>
                  <a:srgbClr val="242725"/>
                </a:solidFill>
                <a:latin typeface="Roboto"/>
                <a:ea typeface="Roboto"/>
                <a:cs typeface="Roboto"/>
                <a:sym typeface="Roboto"/>
              </a:rPr>
              <a:t>4, 2025</a:t>
            </a:r>
            <a:endParaRPr lang="en-US" sz="1999" dirty="0">
              <a:solidFill>
                <a:srgbClr val="24272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4076321" y="3963059"/>
            <a:ext cx="722652" cy="722652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2358E">
                <a:alpha val="4706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AutoShape 8"/>
          <p:cNvSpPr/>
          <p:nvPr/>
        </p:nvSpPr>
        <p:spPr>
          <a:xfrm>
            <a:off x="-308226" y="6583680"/>
            <a:ext cx="10061826" cy="731520"/>
          </a:xfrm>
          <a:prstGeom prst="rect">
            <a:avLst/>
          </a:prstGeom>
          <a:solidFill>
            <a:srgbClr val="32358E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8297584" y="215850"/>
            <a:ext cx="3171902" cy="2926080"/>
          </a:xfrm>
          <a:custGeom>
            <a:avLst/>
            <a:gdLst/>
            <a:ahLst/>
            <a:cxnLst/>
            <a:rect l="l" t="t" r="r" b="b"/>
            <a:pathLst>
              <a:path w="3171902" h="2926080">
                <a:moveTo>
                  <a:pt x="0" y="0"/>
                </a:moveTo>
                <a:lnTo>
                  <a:pt x="3171902" y="0"/>
                </a:lnTo>
                <a:lnTo>
                  <a:pt x="3171902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6713296" y="686114"/>
            <a:ext cx="2308784" cy="1985554"/>
          </a:xfrm>
          <a:custGeom>
            <a:avLst/>
            <a:gdLst/>
            <a:ahLst/>
            <a:cxnLst/>
            <a:rect l="l" t="t" r="r" b="b"/>
            <a:pathLst>
              <a:path w="2308784" h="1985554">
                <a:moveTo>
                  <a:pt x="0" y="0"/>
                </a:moveTo>
                <a:lnTo>
                  <a:pt x="2308784" y="0"/>
                </a:lnTo>
                <a:lnTo>
                  <a:pt x="2308784" y="1985553"/>
                </a:lnTo>
                <a:lnTo>
                  <a:pt x="0" y="19855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08178" y="1025078"/>
            <a:ext cx="3471026" cy="3471026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42725">
                <a:alpha val="4706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517550" y="4126878"/>
            <a:ext cx="510342" cy="510342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42725">
                <a:alpha val="4706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446343" y="-354069"/>
            <a:ext cx="1715849" cy="1715849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42725">
                <a:alpha val="4706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/>
          <p:cNvSpPr/>
          <p:nvPr/>
        </p:nvSpPr>
        <p:spPr>
          <a:xfrm>
            <a:off x="0" y="-838200"/>
            <a:ext cx="9753600" cy="9753600"/>
          </a:xfrm>
          <a:custGeom>
            <a:avLst/>
            <a:gdLst/>
            <a:ahLst/>
            <a:cxnLst/>
            <a:rect l="l" t="t" r="r" b="b"/>
            <a:pathLst>
              <a:path w="9753600" h="9753600">
                <a:moveTo>
                  <a:pt x="0" y="0"/>
                </a:moveTo>
                <a:lnTo>
                  <a:pt x="9753600" y="0"/>
                </a:lnTo>
                <a:lnTo>
                  <a:pt x="9753600" y="9753600"/>
                </a:lnTo>
                <a:lnTo>
                  <a:pt x="0" y="9753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TextBox 9"/>
          <p:cNvSpPr txBox="1"/>
          <p:nvPr/>
        </p:nvSpPr>
        <p:spPr>
          <a:xfrm>
            <a:off x="3468573" y="1101735"/>
            <a:ext cx="3817167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 dirty="0">
                <a:solidFill>
                  <a:srgbClr val="242725"/>
                </a:solidFill>
                <a:latin typeface="Roboto Bold"/>
                <a:ea typeface="Roboto Bold"/>
                <a:cs typeface="Roboto Bold"/>
                <a:sym typeface="Roboto Bold"/>
              </a:rPr>
              <a:t>What Can You Do?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3468573" y="3875302"/>
            <a:ext cx="1545976" cy="1195200"/>
            <a:chOff x="0" y="-47625"/>
            <a:chExt cx="2061302" cy="1218242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47625"/>
              <a:ext cx="2061302" cy="7266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0"/>
                </a:lnSpc>
                <a:spcBef>
                  <a:spcPct val="0"/>
                </a:spcBef>
              </a:pPr>
              <a:r>
                <a:rPr lang="en-US" sz="1600" spc="16" dirty="0">
                  <a:solidFill>
                    <a:srgbClr val="242725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PROVIDE YOUR SERVICE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615089"/>
              <a:ext cx="2061302" cy="5555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40"/>
                </a:lnSpc>
                <a:spcBef>
                  <a:spcPct val="0"/>
                </a:spcBef>
              </a:pPr>
              <a:r>
                <a:rPr lang="en-US" sz="1600" dirty="0">
                  <a:solidFill>
                    <a:srgbClr val="242725"/>
                  </a:solidFill>
                  <a:latin typeface="Roboto"/>
                  <a:ea typeface="Roboto"/>
                  <a:cs typeface="Roboto"/>
                  <a:sym typeface="Roboto"/>
                </a:rPr>
                <a:t>Safely and efficiently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472338" y="3875302"/>
            <a:ext cx="1545976" cy="1519806"/>
            <a:chOff x="0" y="-47625"/>
            <a:chExt cx="2061302" cy="2026409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47625"/>
              <a:ext cx="2061302" cy="7266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0"/>
                </a:lnSpc>
                <a:spcBef>
                  <a:spcPct val="0"/>
                </a:spcBef>
              </a:pPr>
              <a:r>
                <a:rPr lang="en-US" sz="1600" spc="16" dirty="0">
                  <a:solidFill>
                    <a:srgbClr val="242725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TELL YOUR STORY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499746"/>
              <a:ext cx="2061302" cy="14790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0"/>
                </a:lnSpc>
                <a:spcBef>
                  <a:spcPct val="0"/>
                </a:spcBef>
              </a:pPr>
              <a:endParaRPr lang="en-US" sz="1600" dirty="0">
                <a:solidFill>
                  <a:srgbClr val="24272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l">
                <a:lnSpc>
                  <a:spcPts val="2240"/>
                </a:lnSpc>
                <a:spcBef>
                  <a:spcPct val="0"/>
                </a:spcBef>
              </a:pPr>
              <a:r>
                <a:rPr lang="en-US" sz="1600" dirty="0">
                  <a:solidFill>
                    <a:srgbClr val="242725"/>
                  </a:solidFill>
                  <a:latin typeface="Roboto"/>
                  <a:ea typeface="Roboto"/>
                  <a:cs typeface="Roboto"/>
                  <a:sym typeface="Roboto"/>
                </a:rPr>
                <a:t>Focus on your value and outcomes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476104" y="3875302"/>
            <a:ext cx="1545976" cy="1237678"/>
            <a:chOff x="0" y="-47625"/>
            <a:chExt cx="2061302" cy="1650238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47625"/>
              <a:ext cx="2061302" cy="7266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0"/>
                </a:lnSpc>
                <a:spcBef>
                  <a:spcPct val="0"/>
                </a:spcBef>
              </a:pPr>
              <a:r>
                <a:rPr lang="en-US" sz="1600" spc="16" dirty="0">
                  <a:solidFill>
                    <a:srgbClr val="242725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STAY INFORMED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499746"/>
              <a:ext cx="2061302" cy="1102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0"/>
                </a:lnSpc>
                <a:spcBef>
                  <a:spcPct val="0"/>
                </a:spcBef>
              </a:pPr>
              <a:endParaRPr lang="en-US" sz="1600" dirty="0">
                <a:solidFill>
                  <a:srgbClr val="24272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l">
                <a:lnSpc>
                  <a:spcPts val="2240"/>
                </a:lnSpc>
                <a:spcBef>
                  <a:spcPct val="0"/>
                </a:spcBef>
              </a:pPr>
              <a:r>
                <a:rPr lang="en-US" sz="1600" dirty="0">
                  <a:solidFill>
                    <a:srgbClr val="242725"/>
                  </a:solidFill>
                  <a:latin typeface="Roboto"/>
                  <a:ea typeface="Roboto"/>
                  <a:cs typeface="Roboto"/>
                  <a:sym typeface="Roboto"/>
                </a:rPr>
                <a:t>Keep up to date and engage.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8614806" y="6374064"/>
            <a:ext cx="915310" cy="787166"/>
          </a:xfrm>
          <a:custGeom>
            <a:avLst/>
            <a:gdLst/>
            <a:ahLst/>
            <a:cxnLst/>
            <a:rect l="l" t="t" r="r" b="b"/>
            <a:pathLst>
              <a:path w="915310" h="787166">
                <a:moveTo>
                  <a:pt x="0" y="0"/>
                </a:moveTo>
                <a:lnTo>
                  <a:pt x="915310" y="0"/>
                </a:lnTo>
                <a:lnTo>
                  <a:pt x="915310" y="787166"/>
                </a:lnTo>
                <a:lnTo>
                  <a:pt x="0" y="7871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D3829788-6EFD-1CD2-1F9C-68AB95374C7C}"/>
              </a:ext>
            </a:extLst>
          </p:cNvPr>
          <p:cNvGrpSpPr/>
          <p:nvPr/>
        </p:nvGrpSpPr>
        <p:grpSpPr>
          <a:xfrm>
            <a:off x="2517550" y="4126878"/>
            <a:ext cx="510342" cy="510342"/>
            <a:chOff x="0" y="0"/>
            <a:chExt cx="6350000" cy="6350000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948DFA53-66CA-5422-29E3-92BF65A9278B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42725">
                <a:alpha val="4706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9">
            <a:extLst>
              <a:ext uri="{FF2B5EF4-FFF2-40B4-BE49-F238E27FC236}">
                <a16:creationId xmlns:a16="http://schemas.microsoft.com/office/drawing/2014/main" id="{DB5D4DF6-C78C-7D26-5CD9-20CF34D5098F}"/>
              </a:ext>
            </a:extLst>
          </p:cNvPr>
          <p:cNvSpPr txBox="1"/>
          <p:nvPr/>
        </p:nvSpPr>
        <p:spPr>
          <a:xfrm>
            <a:off x="3468573" y="1101735"/>
            <a:ext cx="3817167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 dirty="0">
                <a:solidFill>
                  <a:srgbClr val="242725"/>
                </a:solidFill>
                <a:latin typeface="Roboto Bold"/>
                <a:ea typeface="Roboto Bold"/>
                <a:cs typeface="Roboto Bold"/>
                <a:sym typeface="Roboto Bold"/>
              </a:rPr>
              <a:t>Provide Your Service</a:t>
            </a: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F6EDB542-AA90-D216-2E48-250FD91B225A}"/>
              </a:ext>
            </a:extLst>
          </p:cNvPr>
          <p:cNvSpPr txBox="1"/>
          <p:nvPr/>
        </p:nvSpPr>
        <p:spPr>
          <a:xfrm>
            <a:off x="3468573" y="3875302"/>
            <a:ext cx="1545976" cy="827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  <a:spcBef>
                <a:spcPct val="0"/>
              </a:spcBef>
            </a:pPr>
            <a:r>
              <a:rPr lang="en-US" sz="1600" spc="16" dirty="0">
                <a:solidFill>
                  <a:srgbClr val="242725"/>
                </a:solidFill>
                <a:latin typeface="Roboto Bold"/>
                <a:ea typeface="Roboto Bold"/>
                <a:cs typeface="Roboto Bold"/>
                <a:sym typeface="Roboto Bold"/>
              </a:rPr>
              <a:t>Know Your Customers and Community</a:t>
            </a: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E808A347-74CD-E10D-1657-71A6561554EE}"/>
              </a:ext>
            </a:extLst>
          </p:cNvPr>
          <p:cNvSpPr txBox="1"/>
          <p:nvPr/>
        </p:nvSpPr>
        <p:spPr>
          <a:xfrm>
            <a:off x="5472338" y="3875302"/>
            <a:ext cx="1545976" cy="545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  <a:spcBef>
                <a:spcPct val="0"/>
              </a:spcBef>
            </a:pPr>
            <a:r>
              <a:rPr lang="en-US" sz="1600" spc="16" dirty="0">
                <a:solidFill>
                  <a:srgbClr val="242725"/>
                </a:solidFill>
                <a:latin typeface="Roboto Bold"/>
                <a:ea typeface="Roboto Bold"/>
                <a:cs typeface="Roboto Bold"/>
                <a:sym typeface="Roboto Bold"/>
              </a:rPr>
              <a:t>Innovate and Adapt</a:t>
            </a: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C1D2097D-0286-8B5B-6ACC-B338EF72DF74}"/>
              </a:ext>
            </a:extLst>
          </p:cNvPr>
          <p:cNvSpPr txBox="1"/>
          <p:nvPr/>
        </p:nvSpPr>
        <p:spPr>
          <a:xfrm>
            <a:off x="7285740" y="3875302"/>
            <a:ext cx="1545976" cy="827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  <a:spcBef>
                <a:spcPct val="0"/>
              </a:spcBef>
            </a:pPr>
            <a:r>
              <a:rPr lang="en-US" sz="1600" spc="16" dirty="0">
                <a:solidFill>
                  <a:srgbClr val="242725"/>
                </a:solidFill>
                <a:latin typeface="Roboto Bold"/>
                <a:ea typeface="Roboto Bold"/>
                <a:cs typeface="Roboto Bold"/>
                <a:sym typeface="Roboto Bold"/>
              </a:rPr>
              <a:t>Focus on Outcomes and Performance</a:t>
            </a:r>
          </a:p>
        </p:txBody>
      </p:sp>
      <p:sp>
        <p:nvSpPr>
          <p:cNvPr id="14" name="Freeform 19">
            <a:extLst>
              <a:ext uri="{FF2B5EF4-FFF2-40B4-BE49-F238E27FC236}">
                <a16:creationId xmlns:a16="http://schemas.microsoft.com/office/drawing/2014/main" id="{B4CE52ED-F94E-6F86-D83B-640CE7665355}"/>
              </a:ext>
            </a:extLst>
          </p:cNvPr>
          <p:cNvSpPr/>
          <p:nvPr/>
        </p:nvSpPr>
        <p:spPr>
          <a:xfrm>
            <a:off x="8614806" y="6374064"/>
            <a:ext cx="915310" cy="787166"/>
          </a:xfrm>
          <a:custGeom>
            <a:avLst/>
            <a:gdLst/>
            <a:ahLst/>
            <a:cxnLst/>
            <a:rect l="l" t="t" r="r" b="b"/>
            <a:pathLst>
              <a:path w="915310" h="787166">
                <a:moveTo>
                  <a:pt x="0" y="0"/>
                </a:moveTo>
                <a:lnTo>
                  <a:pt x="915310" y="0"/>
                </a:lnTo>
                <a:lnTo>
                  <a:pt x="915310" y="787166"/>
                </a:lnTo>
                <a:lnTo>
                  <a:pt x="0" y="7871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2">
            <a:extLst>
              <a:ext uri="{FF2B5EF4-FFF2-40B4-BE49-F238E27FC236}">
                <a16:creationId xmlns:a16="http://schemas.microsoft.com/office/drawing/2014/main" id="{65C8E2C8-C8E9-848D-E992-8F5A38DCDBF9}"/>
              </a:ext>
            </a:extLst>
          </p:cNvPr>
          <p:cNvGrpSpPr/>
          <p:nvPr/>
        </p:nvGrpSpPr>
        <p:grpSpPr>
          <a:xfrm>
            <a:off x="-1508178" y="1025078"/>
            <a:ext cx="3471026" cy="3471026"/>
            <a:chOff x="0" y="0"/>
            <a:chExt cx="6350000" cy="6350000"/>
          </a:xfrm>
        </p:grpSpPr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id="{68DAD2A4-9643-8EA7-2951-DA29C4FCF935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42725">
                <a:alpha val="4706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4">
            <a:extLst>
              <a:ext uri="{FF2B5EF4-FFF2-40B4-BE49-F238E27FC236}">
                <a16:creationId xmlns:a16="http://schemas.microsoft.com/office/drawing/2014/main" id="{44D2F6DD-CED2-E9DF-753D-8FCB6644D810}"/>
              </a:ext>
            </a:extLst>
          </p:cNvPr>
          <p:cNvGrpSpPr/>
          <p:nvPr/>
        </p:nvGrpSpPr>
        <p:grpSpPr>
          <a:xfrm>
            <a:off x="2517550" y="4126878"/>
            <a:ext cx="510342" cy="510342"/>
            <a:chOff x="0" y="0"/>
            <a:chExt cx="6350000" cy="6350000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466B87A1-C4EA-98E7-C7E8-2B3013CEB45A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42725">
                <a:alpha val="4706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6">
            <a:extLst>
              <a:ext uri="{FF2B5EF4-FFF2-40B4-BE49-F238E27FC236}">
                <a16:creationId xmlns:a16="http://schemas.microsoft.com/office/drawing/2014/main" id="{6EF3CC3D-D43A-9A34-9019-E6E7171294A8}"/>
              </a:ext>
            </a:extLst>
          </p:cNvPr>
          <p:cNvGrpSpPr/>
          <p:nvPr/>
        </p:nvGrpSpPr>
        <p:grpSpPr>
          <a:xfrm>
            <a:off x="8446343" y="-354069"/>
            <a:ext cx="1715849" cy="1715849"/>
            <a:chOff x="0" y="0"/>
            <a:chExt cx="6350000" cy="6350000"/>
          </a:xfrm>
        </p:grpSpPr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74C75A8C-BBA0-3E30-EFF6-BFC6816412E5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42725">
                <a:alpha val="4706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TextBox 11">
            <a:extLst>
              <a:ext uri="{FF2B5EF4-FFF2-40B4-BE49-F238E27FC236}">
                <a16:creationId xmlns:a16="http://schemas.microsoft.com/office/drawing/2014/main" id="{EAE00A85-BDD0-BF65-CB6B-650A940B575B}"/>
              </a:ext>
            </a:extLst>
          </p:cNvPr>
          <p:cNvSpPr txBox="1"/>
          <p:nvPr/>
        </p:nvSpPr>
        <p:spPr>
          <a:xfrm>
            <a:off x="3468573" y="5386315"/>
            <a:ext cx="1545976" cy="827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  <a:spcBef>
                <a:spcPct val="0"/>
              </a:spcBef>
            </a:pPr>
            <a:r>
              <a:rPr lang="en-US" sz="1600" spc="16" dirty="0">
                <a:solidFill>
                  <a:srgbClr val="242725"/>
                </a:solidFill>
                <a:latin typeface="Roboto Bold"/>
                <a:ea typeface="Roboto Bold"/>
                <a:cs typeface="Roboto Bold"/>
                <a:sym typeface="Roboto Bold"/>
              </a:rPr>
              <a:t>Getting Back to Pre-COVID is NOT the Goal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0E80F979-B38C-3009-B193-C5CBC34A72B7}"/>
              </a:ext>
            </a:extLst>
          </p:cNvPr>
          <p:cNvSpPr txBox="1"/>
          <p:nvPr/>
        </p:nvSpPr>
        <p:spPr>
          <a:xfrm>
            <a:off x="5377156" y="5386315"/>
            <a:ext cx="1545976" cy="827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  <a:spcBef>
                <a:spcPct val="0"/>
              </a:spcBef>
            </a:pPr>
            <a:r>
              <a:rPr lang="en-US" sz="1600" spc="16" dirty="0">
                <a:solidFill>
                  <a:srgbClr val="242725"/>
                </a:solidFill>
                <a:latin typeface="Roboto Bold"/>
                <a:ea typeface="Roboto Bold"/>
                <a:cs typeface="Roboto Bold"/>
                <a:sym typeface="Roboto Bold"/>
              </a:rPr>
              <a:t>Build Private Sector Partnerships</a:t>
            </a:r>
          </a:p>
        </p:txBody>
      </p:sp>
    </p:spTree>
    <p:extLst>
      <p:ext uri="{BB962C8B-B14F-4D97-AF65-F5344CB8AC3E}">
        <p14:creationId xmlns:p14="http://schemas.microsoft.com/office/powerpoint/2010/main" val="2058125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EA85156-DEA2-E75C-4B61-631F9DF21422}"/>
              </a:ext>
            </a:extLst>
          </p:cNvPr>
          <p:cNvGrpSpPr/>
          <p:nvPr/>
        </p:nvGrpSpPr>
        <p:grpSpPr>
          <a:xfrm>
            <a:off x="7385372" y="-1363251"/>
            <a:ext cx="2726502" cy="2726502"/>
            <a:chOff x="0" y="0"/>
            <a:chExt cx="6350000" cy="6350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7BF3DC4-DC0C-2290-0FF4-5EE68A717A59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42725">
                <a:alpha val="4706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2B8204EA-0D53-D4A1-AFD7-0FD87A72A4DE}"/>
              </a:ext>
            </a:extLst>
          </p:cNvPr>
          <p:cNvGrpSpPr/>
          <p:nvPr/>
        </p:nvGrpSpPr>
        <p:grpSpPr>
          <a:xfrm>
            <a:off x="6022121" y="2157627"/>
            <a:ext cx="2999959" cy="2999947"/>
            <a:chOff x="0" y="0"/>
            <a:chExt cx="6350000" cy="6349975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B3D105FF-7D61-32C0-D34C-60BE8536BE9D}"/>
                </a:ext>
              </a:extLst>
            </p:cNvPr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7495" t="-77592" r="-42948" b="-2324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F009101A-4DA8-8BF4-8774-51F78D8885F9}"/>
              </a:ext>
            </a:extLst>
          </p:cNvPr>
          <p:cNvGrpSpPr/>
          <p:nvPr/>
        </p:nvGrpSpPr>
        <p:grpSpPr>
          <a:xfrm>
            <a:off x="731519" y="1223970"/>
            <a:ext cx="5290601" cy="5132735"/>
            <a:chOff x="-1" y="0"/>
            <a:chExt cx="7054135" cy="6843647"/>
          </a:xfrm>
        </p:grpSpPr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BE2E20CE-B4F6-4429-C50D-3DB74BB320D5}"/>
                </a:ext>
              </a:extLst>
            </p:cNvPr>
            <p:cNvSpPr txBox="1"/>
            <p:nvPr/>
          </p:nvSpPr>
          <p:spPr>
            <a:xfrm>
              <a:off x="-1" y="0"/>
              <a:ext cx="7054135" cy="9233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5999"/>
                </a:lnSpc>
              </a:pPr>
              <a:r>
                <a:rPr lang="en-US" sz="3600" dirty="0">
                  <a:solidFill>
                    <a:srgbClr val="242725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Telling Your Story</a:t>
              </a: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D3A8B72F-251E-03B2-41AC-0D220108557E}"/>
                </a:ext>
              </a:extLst>
            </p:cNvPr>
            <p:cNvSpPr txBox="1"/>
            <p:nvPr/>
          </p:nvSpPr>
          <p:spPr>
            <a:xfrm>
              <a:off x="0" y="1689296"/>
              <a:ext cx="6120757" cy="350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599" spc="15" dirty="0">
                  <a:solidFill>
                    <a:srgbClr val="242725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TARGET: LOCAL, STATE &amp; FEDERAL ELECTEDS</a:t>
              </a:r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DC8FE2A2-64C7-0D2F-2C2C-826561A7BD29}"/>
                </a:ext>
              </a:extLst>
            </p:cNvPr>
            <p:cNvSpPr txBox="1"/>
            <p:nvPr/>
          </p:nvSpPr>
          <p:spPr>
            <a:xfrm>
              <a:off x="0" y="2236665"/>
              <a:ext cx="6120758" cy="7266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599" dirty="0">
                  <a:solidFill>
                    <a:srgbClr val="242725"/>
                  </a:solidFill>
                  <a:latin typeface="Roboto"/>
                  <a:ea typeface="Roboto"/>
                  <a:cs typeface="Roboto"/>
                  <a:sym typeface="Roboto"/>
                </a:rPr>
                <a:t>Talk to everyone; tailor your message; build effective relationships; practice listening</a:t>
              </a: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88A76E87-45B8-68F5-898E-8C004140F857}"/>
                </a:ext>
              </a:extLst>
            </p:cNvPr>
            <p:cNvSpPr txBox="1"/>
            <p:nvPr/>
          </p:nvSpPr>
          <p:spPr>
            <a:xfrm>
              <a:off x="0" y="3441352"/>
              <a:ext cx="6120757" cy="350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0"/>
                </a:lnSpc>
                <a:spcBef>
                  <a:spcPct val="0"/>
                </a:spcBef>
              </a:pPr>
              <a:r>
                <a:rPr lang="en-US" sz="1600" spc="16" dirty="0">
                  <a:solidFill>
                    <a:srgbClr val="242725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THE VALUE OF NON-RIDERS</a:t>
              </a:r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22808563-5747-7D34-D7F7-74B03713889A}"/>
                </a:ext>
              </a:extLst>
            </p:cNvPr>
            <p:cNvSpPr txBox="1"/>
            <p:nvPr/>
          </p:nvSpPr>
          <p:spPr>
            <a:xfrm>
              <a:off x="0" y="3988723"/>
              <a:ext cx="6120758" cy="7266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0"/>
                </a:lnSpc>
                <a:spcBef>
                  <a:spcPct val="0"/>
                </a:spcBef>
              </a:pPr>
              <a:r>
                <a:rPr lang="en-US" sz="1600" dirty="0">
                  <a:solidFill>
                    <a:srgbClr val="242725"/>
                  </a:solidFill>
                  <a:latin typeface="Roboto"/>
                  <a:ea typeface="Roboto"/>
                  <a:cs typeface="Roboto"/>
                  <a:sym typeface="Roboto"/>
                </a:rPr>
                <a:t>Support from the parts of the community that do not ride is essential to success</a:t>
              </a:r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F21D3CBA-0447-C90C-3CF3-6D517D76E3FC}"/>
                </a:ext>
              </a:extLst>
            </p:cNvPr>
            <p:cNvSpPr txBox="1"/>
            <p:nvPr/>
          </p:nvSpPr>
          <p:spPr>
            <a:xfrm>
              <a:off x="0" y="5193410"/>
              <a:ext cx="6543040" cy="3505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240"/>
                </a:lnSpc>
                <a:spcBef>
                  <a:spcPct val="0"/>
                </a:spcBef>
              </a:pPr>
              <a:r>
                <a:rPr lang="en-US" sz="1600" spc="16" dirty="0">
                  <a:solidFill>
                    <a:srgbClr val="242725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DATA-DRIVEN STORY TELLING</a:t>
              </a:r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C9A7653C-09ED-EE3C-3BEF-4EFE33CDED75}"/>
                </a:ext>
              </a:extLst>
            </p:cNvPr>
            <p:cNvSpPr txBox="1"/>
            <p:nvPr/>
          </p:nvSpPr>
          <p:spPr>
            <a:xfrm>
              <a:off x="0" y="5740780"/>
              <a:ext cx="6120758" cy="1102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0"/>
                </a:lnSpc>
                <a:spcBef>
                  <a:spcPct val="0"/>
                </a:spcBef>
              </a:pPr>
              <a:r>
                <a:rPr lang="en-US" sz="1600" dirty="0">
                  <a:solidFill>
                    <a:srgbClr val="242725"/>
                  </a:solidFill>
                  <a:latin typeface="Roboto"/>
                  <a:ea typeface="Roboto"/>
                  <a:cs typeface="Roboto"/>
                  <a:sym typeface="Roboto"/>
                </a:rPr>
                <a:t>Know your numbers inside and out (ridership, safety, mapping, </a:t>
              </a:r>
              <a:r>
                <a:rPr lang="en-US" sz="1600" dirty="0" err="1">
                  <a:solidFill>
                    <a:srgbClr val="242725"/>
                  </a:solidFill>
                  <a:latin typeface="Roboto"/>
                  <a:ea typeface="Roboto"/>
                  <a:cs typeface="Roboto"/>
                  <a:sym typeface="Roboto"/>
                </a:rPr>
                <a:t>etc</a:t>
              </a:r>
              <a:r>
                <a:rPr lang="en-US" sz="1600" dirty="0">
                  <a:solidFill>
                    <a:srgbClr val="242725"/>
                  </a:solidFill>
                  <a:latin typeface="Roboto"/>
                  <a:ea typeface="Roboto"/>
                  <a:cs typeface="Roboto"/>
                  <a:sym typeface="Roboto"/>
                </a:rPr>
                <a:t>) and use them to paint a picture</a:t>
              </a: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7E1EF447-18C6-E81B-EB71-EDFF637909D8}"/>
              </a:ext>
            </a:extLst>
          </p:cNvPr>
          <p:cNvGrpSpPr/>
          <p:nvPr/>
        </p:nvGrpSpPr>
        <p:grpSpPr>
          <a:xfrm>
            <a:off x="6190177" y="1085633"/>
            <a:ext cx="555236" cy="555236"/>
            <a:chOff x="0" y="0"/>
            <a:chExt cx="6350000" cy="635000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930B9DEC-DD5F-7595-B112-49BECAFD5381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2358E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346932D5-9F80-A040-CF73-2D517F4580A1}"/>
              </a:ext>
            </a:extLst>
          </p:cNvPr>
          <p:cNvGrpSpPr/>
          <p:nvPr/>
        </p:nvGrpSpPr>
        <p:grpSpPr>
          <a:xfrm>
            <a:off x="5542661" y="6115340"/>
            <a:ext cx="2726502" cy="2726502"/>
            <a:chOff x="0" y="0"/>
            <a:chExt cx="6350000" cy="6350000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28BEED76-E815-261B-56F4-A231011DA325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42725">
                <a:alpha val="4706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135F10EE-15F2-B052-8027-E0BC40698BDE}"/>
              </a:ext>
            </a:extLst>
          </p:cNvPr>
          <p:cNvGrpSpPr/>
          <p:nvPr/>
        </p:nvGrpSpPr>
        <p:grpSpPr>
          <a:xfrm>
            <a:off x="8748623" y="5515034"/>
            <a:ext cx="288106" cy="288106"/>
            <a:chOff x="0" y="0"/>
            <a:chExt cx="6350000" cy="6350000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E2D37703-51DA-6399-6BD2-4E5DBAE9BC7A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2358E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Freeform 20">
            <a:extLst>
              <a:ext uri="{FF2B5EF4-FFF2-40B4-BE49-F238E27FC236}">
                <a16:creationId xmlns:a16="http://schemas.microsoft.com/office/drawing/2014/main" id="{7EC6EE18-8270-796C-5765-2FE37323D8DF}"/>
              </a:ext>
            </a:extLst>
          </p:cNvPr>
          <p:cNvSpPr/>
          <p:nvPr/>
        </p:nvSpPr>
        <p:spPr>
          <a:xfrm>
            <a:off x="8614806" y="6374064"/>
            <a:ext cx="915310" cy="787166"/>
          </a:xfrm>
          <a:custGeom>
            <a:avLst/>
            <a:gdLst/>
            <a:ahLst/>
            <a:cxnLst/>
            <a:rect l="l" t="t" r="r" b="b"/>
            <a:pathLst>
              <a:path w="915310" h="787166">
                <a:moveTo>
                  <a:pt x="0" y="0"/>
                </a:moveTo>
                <a:lnTo>
                  <a:pt x="915310" y="0"/>
                </a:lnTo>
                <a:lnTo>
                  <a:pt x="915310" y="787166"/>
                </a:lnTo>
                <a:lnTo>
                  <a:pt x="0" y="7871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34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2BEE2CC2-4711-F2C1-CD8F-0FC510BCA73E}"/>
              </a:ext>
            </a:extLst>
          </p:cNvPr>
          <p:cNvSpPr txBox="1"/>
          <p:nvPr/>
        </p:nvSpPr>
        <p:spPr>
          <a:xfrm>
            <a:off x="2419283" y="923536"/>
            <a:ext cx="6572395" cy="1461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3600" dirty="0">
                <a:solidFill>
                  <a:srgbClr val="242725"/>
                </a:solidFill>
                <a:latin typeface="Roboto Bold"/>
                <a:ea typeface="Roboto Bold"/>
                <a:cs typeface="Roboto Bold"/>
                <a:sym typeface="Roboto Bold"/>
              </a:rPr>
              <a:t>Common Elements in Successful Transit Systems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15D35C8C-51F8-873C-60A4-F79BBF8CC3B5}"/>
              </a:ext>
            </a:extLst>
          </p:cNvPr>
          <p:cNvGrpSpPr/>
          <p:nvPr/>
        </p:nvGrpSpPr>
        <p:grpSpPr>
          <a:xfrm>
            <a:off x="731520" y="3784292"/>
            <a:ext cx="1230485" cy="827150"/>
            <a:chOff x="0" y="-47625"/>
            <a:chExt cx="1640646" cy="1102868"/>
          </a:xfrm>
        </p:grpSpPr>
        <p:sp>
          <p:nvSpPr>
            <p:cNvPr id="4" name="TextBox 5">
              <a:extLst>
                <a:ext uri="{FF2B5EF4-FFF2-40B4-BE49-F238E27FC236}">
                  <a16:creationId xmlns:a16="http://schemas.microsoft.com/office/drawing/2014/main" id="{285D6EDC-9177-91C3-5002-0173A21554FF}"/>
                </a:ext>
              </a:extLst>
            </p:cNvPr>
            <p:cNvSpPr txBox="1"/>
            <p:nvPr/>
          </p:nvSpPr>
          <p:spPr>
            <a:xfrm>
              <a:off x="0" y="-47625"/>
              <a:ext cx="1640646" cy="11028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0"/>
                </a:lnSpc>
                <a:spcBef>
                  <a:spcPct val="0"/>
                </a:spcBef>
              </a:pPr>
              <a:r>
                <a:rPr lang="en-US" sz="1600" spc="16" dirty="0">
                  <a:solidFill>
                    <a:srgbClr val="242725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Woven into community fabric</a:t>
              </a:r>
            </a:p>
          </p:txBody>
        </p:sp>
        <p:sp>
          <p:nvSpPr>
            <p:cNvPr id="5" name="TextBox 6">
              <a:extLst>
                <a:ext uri="{FF2B5EF4-FFF2-40B4-BE49-F238E27FC236}">
                  <a16:creationId xmlns:a16="http://schemas.microsoft.com/office/drawing/2014/main" id="{D9FE4D3B-E385-D54F-7AA9-E6527B2E710B}"/>
                </a:ext>
              </a:extLst>
            </p:cNvPr>
            <p:cNvSpPr txBox="1"/>
            <p:nvPr/>
          </p:nvSpPr>
          <p:spPr>
            <a:xfrm>
              <a:off x="0" y="509271"/>
              <a:ext cx="1640646" cy="316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59"/>
                </a:lnSpc>
                <a:spcBef>
                  <a:spcPct val="0"/>
                </a:spcBef>
              </a:pPr>
              <a:endParaRPr lang="en-US" sz="1400" dirty="0">
                <a:solidFill>
                  <a:srgbClr val="24272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" name="Group 7">
            <a:extLst>
              <a:ext uri="{FF2B5EF4-FFF2-40B4-BE49-F238E27FC236}">
                <a16:creationId xmlns:a16="http://schemas.microsoft.com/office/drawing/2014/main" id="{E08A24B7-FEB6-3480-E664-743ED91DA639}"/>
              </a:ext>
            </a:extLst>
          </p:cNvPr>
          <p:cNvGrpSpPr/>
          <p:nvPr/>
        </p:nvGrpSpPr>
        <p:grpSpPr>
          <a:xfrm>
            <a:off x="2443603" y="3784292"/>
            <a:ext cx="1230485" cy="1109278"/>
            <a:chOff x="0" y="-47625"/>
            <a:chExt cx="1640646" cy="1479036"/>
          </a:xfrm>
        </p:grpSpPr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D86A6848-4B42-6813-8DDC-5EAA2E70F567}"/>
                </a:ext>
              </a:extLst>
            </p:cNvPr>
            <p:cNvSpPr txBox="1"/>
            <p:nvPr/>
          </p:nvSpPr>
          <p:spPr>
            <a:xfrm>
              <a:off x="0" y="-47625"/>
              <a:ext cx="1640646" cy="14790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0"/>
                </a:lnSpc>
                <a:spcBef>
                  <a:spcPct val="0"/>
                </a:spcBef>
              </a:pPr>
              <a:r>
                <a:rPr lang="en-US" sz="1600" spc="16" dirty="0">
                  <a:solidFill>
                    <a:srgbClr val="242725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Leadership with a long(er) range vision</a:t>
              </a:r>
            </a:p>
          </p:txBody>
        </p:sp>
        <p:sp>
          <p:nvSpPr>
            <p:cNvPr id="8" name="TextBox 9">
              <a:extLst>
                <a:ext uri="{FF2B5EF4-FFF2-40B4-BE49-F238E27FC236}">
                  <a16:creationId xmlns:a16="http://schemas.microsoft.com/office/drawing/2014/main" id="{F578DDC3-FDDE-820D-FC53-6B0CEBAAD9FF}"/>
                </a:ext>
              </a:extLst>
            </p:cNvPr>
            <p:cNvSpPr txBox="1"/>
            <p:nvPr/>
          </p:nvSpPr>
          <p:spPr>
            <a:xfrm>
              <a:off x="0" y="509271"/>
              <a:ext cx="1640646" cy="316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59"/>
                </a:lnSpc>
                <a:spcBef>
                  <a:spcPct val="0"/>
                </a:spcBef>
              </a:pPr>
              <a:endParaRPr lang="en-US" sz="1400" dirty="0">
                <a:solidFill>
                  <a:srgbClr val="24272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" name="Group 10">
            <a:extLst>
              <a:ext uri="{FF2B5EF4-FFF2-40B4-BE49-F238E27FC236}">
                <a16:creationId xmlns:a16="http://schemas.microsoft.com/office/drawing/2014/main" id="{40BCF00A-BDCA-0378-DD12-DDAC7126A746}"/>
              </a:ext>
            </a:extLst>
          </p:cNvPr>
          <p:cNvGrpSpPr/>
          <p:nvPr/>
        </p:nvGrpSpPr>
        <p:grpSpPr>
          <a:xfrm>
            <a:off x="4155686" y="3784292"/>
            <a:ext cx="1330714" cy="827150"/>
            <a:chOff x="0" y="-47625"/>
            <a:chExt cx="1774285" cy="1102866"/>
          </a:xfrm>
        </p:grpSpPr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75459A6-4B45-9EBF-E5CE-CBCA7616FFBC}"/>
                </a:ext>
              </a:extLst>
            </p:cNvPr>
            <p:cNvSpPr txBox="1"/>
            <p:nvPr/>
          </p:nvSpPr>
          <p:spPr>
            <a:xfrm>
              <a:off x="0" y="-47625"/>
              <a:ext cx="1774285" cy="11028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240"/>
                </a:lnSpc>
                <a:spcBef>
                  <a:spcPct val="0"/>
                </a:spcBef>
              </a:pPr>
              <a:r>
                <a:rPr lang="en-US" sz="1600" spc="16" dirty="0">
                  <a:solidFill>
                    <a:srgbClr val="242725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Managing bus and driver challenges </a:t>
              </a:r>
            </a:p>
          </p:txBody>
        </p:sp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B374B508-0F88-D336-AA1B-A7E1B72B450B}"/>
                </a:ext>
              </a:extLst>
            </p:cNvPr>
            <p:cNvSpPr txBox="1"/>
            <p:nvPr/>
          </p:nvSpPr>
          <p:spPr>
            <a:xfrm>
              <a:off x="0" y="509271"/>
              <a:ext cx="1640646" cy="316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59"/>
                </a:lnSpc>
                <a:spcBef>
                  <a:spcPct val="0"/>
                </a:spcBef>
              </a:pPr>
              <a:endParaRPr lang="en-US" sz="1400" dirty="0">
                <a:solidFill>
                  <a:srgbClr val="24272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" name="Group 13">
            <a:extLst>
              <a:ext uri="{FF2B5EF4-FFF2-40B4-BE49-F238E27FC236}">
                <a16:creationId xmlns:a16="http://schemas.microsoft.com/office/drawing/2014/main" id="{1411E781-111B-5E65-090C-CF446B4AA71B}"/>
              </a:ext>
            </a:extLst>
          </p:cNvPr>
          <p:cNvGrpSpPr/>
          <p:nvPr/>
        </p:nvGrpSpPr>
        <p:grpSpPr>
          <a:xfrm>
            <a:off x="5867769" y="3784292"/>
            <a:ext cx="1230485" cy="654916"/>
            <a:chOff x="0" y="-47625"/>
            <a:chExt cx="1640646" cy="873221"/>
          </a:xfrm>
        </p:grpSpPr>
        <p:sp>
          <p:nvSpPr>
            <p:cNvPr id="13" name="TextBox 14">
              <a:extLst>
                <a:ext uri="{FF2B5EF4-FFF2-40B4-BE49-F238E27FC236}">
                  <a16:creationId xmlns:a16="http://schemas.microsoft.com/office/drawing/2014/main" id="{7B974DC0-1BA3-0D04-60D9-BDFAACD4D7E7}"/>
                </a:ext>
              </a:extLst>
            </p:cNvPr>
            <p:cNvSpPr txBox="1"/>
            <p:nvPr/>
          </p:nvSpPr>
          <p:spPr>
            <a:xfrm>
              <a:off x="0" y="-47625"/>
              <a:ext cx="1640646" cy="3505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0"/>
                </a:lnSpc>
                <a:spcBef>
                  <a:spcPct val="0"/>
                </a:spcBef>
              </a:pPr>
              <a:endParaRPr lang="en-US" sz="1600" spc="16" dirty="0">
                <a:solidFill>
                  <a:srgbClr val="242725"/>
                </a:solidFill>
                <a:latin typeface="Roboto Bold"/>
                <a:ea typeface="Roboto Bold"/>
                <a:cs typeface="Roboto Bold"/>
                <a:sym typeface="Roboto Bold"/>
              </a:endParaRPr>
            </a:p>
          </p:txBody>
        </p:sp>
        <p:sp>
          <p:nvSpPr>
            <p:cNvPr id="14" name="TextBox 15">
              <a:extLst>
                <a:ext uri="{FF2B5EF4-FFF2-40B4-BE49-F238E27FC236}">
                  <a16:creationId xmlns:a16="http://schemas.microsoft.com/office/drawing/2014/main" id="{C4519B9D-6952-C8AD-CA7E-B24DF6EEA436}"/>
                </a:ext>
              </a:extLst>
            </p:cNvPr>
            <p:cNvSpPr txBox="1"/>
            <p:nvPr/>
          </p:nvSpPr>
          <p:spPr>
            <a:xfrm>
              <a:off x="0" y="509271"/>
              <a:ext cx="1640646" cy="316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59"/>
                </a:lnSpc>
                <a:spcBef>
                  <a:spcPct val="0"/>
                </a:spcBef>
              </a:pPr>
              <a:endParaRPr lang="en-US" sz="1400" dirty="0">
                <a:solidFill>
                  <a:srgbClr val="24272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" name="Group 16">
            <a:extLst>
              <a:ext uri="{FF2B5EF4-FFF2-40B4-BE49-F238E27FC236}">
                <a16:creationId xmlns:a16="http://schemas.microsoft.com/office/drawing/2014/main" id="{8E3ACA1B-4214-7884-87B4-52C979C7AE77}"/>
              </a:ext>
            </a:extLst>
          </p:cNvPr>
          <p:cNvGrpSpPr/>
          <p:nvPr/>
        </p:nvGrpSpPr>
        <p:grpSpPr>
          <a:xfrm>
            <a:off x="7579852" y="3784292"/>
            <a:ext cx="1230485" cy="1109278"/>
            <a:chOff x="0" y="-47625"/>
            <a:chExt cx="1640646" cy="1479036"/>
          </a:xfrm>
        </p:grpSpPr>
        <p:sp>
          <p:nvSpPr>
            <p:cNvPr id="16" name="TextBox 17">
              <a:extLst>
                <a:ext uri="{FF2B5EF4-FFF2-40B4-BE49-F238E27FC236}">
                  <a16:creationId xmlns:a16="http://schemas.microsoft.com/office/drawing/2014/main" id="{1459862C-F9CF-DC67-A76A-AAAC1B42FDBF}"/>
                </a:ext>
              </a:extLst>
            </p:cNvPr>
            <p:cNvSpPr txBox="1"/>
            <p:nvPr/>
          </p:nvSpPr>
          <p:spPr>
            <a:xfrm>
              <a:off x="0" y="-47625"/>
              <a:ext cx="1640646" cy="14790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0"/>
                </a:lnSpc>
                <a:spcBef>
                  <a:spcPct val="0"/>
                </a:spcBef>
              </a:pPr>
              <a:r>
                <a:rPr lang="en-US" sz="1600" spc="16" dirty="0">
                  <a:solidFill>
                    <a:srgbClr val="242725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Effective relationships with local leaders</a:t>
              </a:r>
            </a:p>
          </p:txBody>
        </p:sp>
        <p:sp>
          <p:nvSpPr>
            <p:cNvPr id="17" name="TextBox 18">
              <a:extLst>
                <a:ext uri="{FF2B5EF4-FFF2-40B4-BE49-F238E27FC236}">
                  <a16:creationId xmlns:a16="http://schemas.microsoft.com/office/drawing/2014/main" id="{C32E7B08-852E-9738-2129-FA1860E7625B}"/>
                </a:ext>
              </a:extLst>
            </p:cNvPr>
            <p:cNvSpPr txBox="1"/>
            <p:nvPr/>
          </p:nvSpPr>
          <p:spPr>
            <a:xfrm>
              <a:off x="0" y="509271"/>
              <a:ext cx="1640646" cy="316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59"/>
                </a:lnSpc>
                <a:spcBef>
                  <a:spcPct val="0"/>
                </a:spcBef>
              </a:pPr>
              <a:endParaRPr lang="en-US" sz="1400" dirty="0">
                <a:solidFill>
                  <a:srgbClr val="24272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" name="Group 19">
            <a:extLst>
              <a:ext uri="{FF2B5EF4-FFF2-40B4-BE49-F238E27FC236}">
                <a16:creationId xmlns:a16="http://schemas.microsoft.com/office/drawing/2014/main" id="{3F750540-E3C2-6326-BE03-1A67E1ABBE87}"/>
              </a:ext>
            </a:extLst>
          </p:cNvPr>
          <p:cNvGrpSpPr/>
          <p:nvPr/>
        </p:nvGrpSpPr>
        <p:grpSpPr>
          <a:xfrm>
            <a:off x="731520" y="3260878"/>
            <a:ext cx="9357942" cy="170338"/>
            <a:chOff x="0" y="0"/>
            <a:chExt cx="12477256" cy="227118"/>
          </a:xfrm>
        </p:grpSpPr>
        <p:sp>
          <p:nvSpPr>
            <p:cNvPr id="19" name="AutoShape 20">
              <a:extLst>
                <a:ext uri="{FF2B5EF4-FFF2-40B4-BE49-F238E27FC236}">
                  <a16:creationId xmlns:a16="http://schemas.microsoft.com/office/drawing/2014/main" id="{00FFC4BA-75AC-5AD3-3ED5-535EF4FD67D8}"/>
                </a:ext>
              </a:extLst>
            </p:cNvPr>
            <p:cNvSpPr/>
            <p:nvPr/>
          </p:nvSpPr>
          <p:spPr>
            <a:xfrm>
              <a:off x="113559" y="106108"/>
              <a:ext cx="12363697" cy="14901"/>
            </a:xfrm>
            <a:prstGeom prst="rect">
              <a:avLst/>
            </a:prstGeom>
            <a:solidFill>
              <a:srgbClr val="242725">
                <a:alpha val="6667"/>
              </a:srgbClr>
            </a:solid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" name="Group 21">
              <a:extLst>
                <a:ext uri="{FF2B5EF4-FFF2-40B4-BE49-F238E27FC236}">
                  <a16:creationId xmlns:a16="http://schemas.microsoft.com/office/drawing/2014/main" id="{B3363D33-ED8C-CD8F-AAF0-AD898BD491EC}"/>
                </a:ext>
              </a:extLst>
            </p:cNvPr>
            <p:cNvGrpSpPr/>
            <p:nvPr/>
          </p:nvGrpSpPr>
          <p:grpSpPr>
            <a:xfrm>
              <a:off x="0" y="0"/>
              <a:ext cx="227118" cy="227118"/>
              <a:chOff x="0" y="0"/>
              <a:chExt cx="6350000" cy="6350000"/>
            </a:xfrm>
          </p:grpSpPr>
          <p:sp>
            <p:nvSpPr>
              <p:cNvPr id="29" name="Freeform 22">
                <a:extLst>
                  <a:ext uri="{FF2B5EF4-FFF2-40B4-BE49-F238E27FC236}">
                    <a16:creationId xmlns:a16="http://schemas.microsoft.com/office/drawing/2014/main" id="{772CF4D3-3F1D-4148-0039-1C61952535BD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32358E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" name="Group 23">
              <a:extLst>
                <a:ext uri="{FF2B5EF4-FFF2-40B4-BE49-F238E27FC236}">
                  <a16:creationId xmlns:a16="http://schemas.microsoft.com/office/drawing/2014/main" id="{4A14CDD1-5BA3-587E-0DAC-6767D8A57D8F}"/>
                </a:ext>
              </a:extLst>
            </p:cNvPr>
            <p:cNvGrpSpPr/>
            <p:nvPr/>
          </p:nvGrpSpPr>
          <p:grpSpPr>
            <a:xfrm>
              <a:off x="2282777" y="0"/>
              <a:ext cx="227118" cy="227118"/>
              <a:chOff x="0" y="0"/>
              <a:chExt cx="6350000" cy="6350000"/>
            </a:xfrm>
          </p:grpSpPr>
          <p:sp>
            <p:nvSpPr>
              <p:cNvPr id="28" name="Freeform 24">
                <a:extLst>
                  <a:ext uri="{FF2B5EF4-FFF2-40B4-BE49-F238E27FC236}">
                    <a16:creationId xmlns:a16="http://schemas.microsoft.com/office/drawing/2014/main" id="{597C7651-0A0F-3A1D-D579-7C32DC821D8D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32358E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25">
              <a:extLst>
                <a:ext uri="{FF2B5EF4-FFF2-40B4-BE49-F238E27FC236}">
                  <a16:creationId xmlns:a16="http://schemas.microsoft.com/office/drawing/2014/main" id="{FB388E90-980D-C626-3E15-F64673424171}"/>
                </a:ext>
              </a:extLst>
            </p:cNvPr>
            <p:cNvGrpSpPr/>
            <p:nvPr/>
          </p:nvGrpSpPr>
          <p:grpSpPr>
            <a:xfrm>
              <a:off x="4565555" y="0"/>
              <a:ext cx="227118" cy="227118"/>
              <a:chOff x="0" y="0"/>
              <a:chExt cx="6350000" cy="6350000"/>
            </a:xfrm>
          </p:grpSpPr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5C6E0836-99CE-8174-4280-22383BCBE550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32358E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oup 27">
              <a:extLst>
                <a:ext uri="{FF2B5EF4-FFF2-40B4-BE49-F238E27FC236}">
                  <a16:creationId xmlns:a16="http://schemas.microsoft.com/office/drawing/2014/main" id="{6B1652FD-6333-ACCB-334E-96BB3D282EDF}"/>
                </a:ext>
              </a:extLst>
            </p:cNvPr>
            <p:cNvGrpSpPr/>
            <p:nvPr/>
          </p:nvGrpSpPr>
          <p:grpSpPr>
            <a:xfrm>
              <a:off x="6848332" y="0"/>
              <a:ext cx="227118" cy="227118"/>
              <a:chOff x="0" y="0"/>
              <a:chExt cx="6350000" cy="6350000"/>
            </a:xfrm>
          </p:grpSpPr>
          <p:sp>
            <p:nvSpPr>
              <p:cNvPr id="26" name="Freeform 28">
                <a:extLst>
                  <a:ext uri="{FF2B5EF4-FFF2-40B4-BE49-F238E27FC236}">
                    <a16:creationId xmlns:a16="http://schemas.microsoft.com/office/drawing/2014/main" id="{D01A1B0A-EB8F-8A45-7E0A-432C6CE446E0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32358E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" name="Group 29">
              <a:extLst>
                <a:ext uri="{FF2B5EF4-FFF2-40B4-BE49-F238E27FC236}">
                  <a16:creationId xmlns:a16="http://schemas.microsoft.com/office/drawing/2014/main" id="{D7B57213-87AC-904C-6F99-1C976B656402}"/>
                </a:ext>
              </a:extLst>
            </p:cNvPr>
            <p:cNvGrpSpPr/>
            <p:nvPr/>
          </p:nvGrpSpPr>
          <p:grpSpPr>
            <a:xfrm>
              <a:off x="9131109" y="0"/>
              <a:ext cx="227118" cy="227118"/>
              <a:chOff x="0" y="0"/>
              <a:chExt cx="6350000" cy="6350000"/>
            </a:xfrm>
          </p:grpSpPr>
          <p:sp>
            <p:nvSpPr>
              <p:cNvPr id="25" name="Freeform 30">
                <a:extLst>
                  <a:ext uri="{FF2B5EF4-FFF2-40B4-BE49-F238E27FC236}">
                    <a16:creationId xmlns:a16="http://schemas.microsoft.com/office/drawing/2014/main" id="{F9703D53-4F5B-C35B-040C-19190F7CBD8D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32358E"/>
              </a:solidFill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30" name="Freeform 31">
            <a:extLst>
              <a:ext uri="{FF2B5EF4-FFF2-40B4-BE49-F238E27FC236}">
                <a16:creationId xmlns:a16="http://schemas.microsoft.com/office/drawing/2014/main" id="{D049B07F-6A4D-29F7-6445-7323B877F3F0}"/>
              </a:ext>
            </a:extLst>
          </p:cNvPr>
          <p:cNvSpPr/>
          <p:nvPr/>
        </p:nvSpPr>
        <p:spPr>
          <a:xfrm>
            <a:off x="8614806" y="6374064"/>
            <a:ext cx="915310" cy="787166"/>
          </a:xfrm>
          <a:custGeom>
            <a:avLst/>
            <a:gdLst/>
            <a:ahLst/>
            <a:cxnLst/>
            <a:rect l="l" t="t" r="r" b="b"/>
            <a:pathLst>
              <a:path w="915310" h="787166">
                <a:moveTo>
                  <a:pt x="0" y="0"/>
                </a:moveTo>
                <a:lnTo>
                  <a:pt x="915310" y="0"/>
                </a:lnTo>
                <a:lnTo>
                  <a:pt x="915310" y="787166"/>
                </a:lnTo>
                <a:lnTo>
                  <a:pt x="0" y="7871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2">
            <a:extLst>
              <a:ext uri="{FF2B5EF4-FFF2-40B4-BE49-F238E27FC236}">
                <a16:creationId xmlns:a16="http://schemas.microsoft.com/office/drawing/2014/main" id="{B23E5CB8-6E72-3813-1AEA-A8E12ACE9148}"/>
              </a:ext>
            </a:extLst>
          </p:cNvPr>
          <p:cNvSpPr/>
          <p:nvPr/>
        </p:nvSpPr>
        <p:spPr>
          <a:xfrm>
            <a:off x="45252" y="256228"/>
            <a:ext cx="1916753" cy="1720285"/>
          </a:xfrm>
          <a:custGeom>
            <a:avLst/>
            <a:gdLst/>
            <a:ahLst/>
            <a:cxnLst/>
            <a:rect l="l" t="t" r="r" b="b"/>
            <a:pathLst>
              <a:path w="1916753" h="1720285">
                <a:moveTo>
                  <a:pt x="0" y="0"/>
                </a:moveTo>
                <a:lnTo>
                  <a:pt x="1916753" y="0"/>
                </a:lnTo>
                <a:lnTo>
                  <a:pt x="1916753" y="1720285"/>
                </a:lnTo>
                <a:lnTo>
                  <a:pt x="0" y="17202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2" name="Group 16">
            <a:extLst>
              <a:ext uri="{FF2B5EF4-FFF2-40B4-BE49-F238E27FC236}">
                <a16:creationId xmlns:a16="http://schemas.microsoft.com/office/drawing/2014/main" id="{DFDF8C5A-E241-61B2-2035-D909A1110965}"/>
              </a:ext>
            </a:extLst>
          </p:cNvPr>
          <p:cNvGrpSpPr/>
          <p:nvPr/>
        </p:nvGrpSpPr>
        <p:grpSpPr>
          <a:xfrm>
            <a:off x="731520" y="6031776"/>
            <a:ext cx="1230485" cy="827150"/>
            <a:chOff x="0" y="-47625"/>
            <a:chExt cx="1640646" cy="1102866"/>
          </a:xfrm>
        </p:grpSpPr>
        <p:sp>
          <p:nvSpPr>
            <p:cNvPr id="33" name="TextBox 17">
              <a:extLst>
                <a:ext uri="{FF2B5EF4-FFF2-40B4-BE49-F238E27FC236}">
                  <a16:creationId xmlns:a16="http://schemas.microsoft.com/office/drawing/2014/main" id="{E753E078-5BBD-E4FA-3933-885473C6C041}"/>
                </a:ext>
              </a:extLst>
            </p:cNvPr>
            <p:cNvSpPr txBox="1"/>
            <p:nvPr/>
          </p:nvSpPr>
          <p:spPr>
            <a:xfrm>
              <a:off x="0" y="-47625"/>
              <a:ext cx="1640646" cy="11028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0"/>
                </a:lnSpc>
                <a:spcBef>
                  <a:spcPct val="0"/>
                </a:spcBef>
              </a:pPr>
              <a:r>
                <a:rPr lang="en-US" sz="1600" spc="16" dirty="0">
                  <a:solidFill>
                    <a:srgbClr val="242725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Staff has  technical capacity</a:t>
              </a:r>
            </a:p>
          </p:txBody>
        </p:sp>
        <p:sp>
          <p:nvSpPr>
            <p:cNvPr id="34" name="TextBox 18">
              <a:extLst>
                <a:ext uri="{FF2B5EF4-FFF2-40B4-BE49-F238E27FC236}">
                  <a16:creationId xmlns:a16="http://schemas.microsoft.com/office/drawing/2014/main" id="{1BFF08E1-9D88-9AD8-1287-B1B0C6CC08CB}"/>
                </a:ext>
              </a:extLst>
            </p:cNvPr>
            <p:cNvSpPr txBox="1"/>
            <p:nvPr/>
          </p:nvSpPr>
          <p:spPr>
            <a:xfrm>
              <a:off x="0" y="509271"/>
              <a:ext cx="1640646" cy="316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59"/>
                </a:lnSpc>
                <a:spcBef>
                  <a:spcPct val="0"/>
                </a:spcBef>
              </a:pPr>
              <a:endParaRPr lang="en-US" sz="1400" dirty="0">
                <a:solidFill>
                  <a:srgbClr val="24272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5" name="Group 19">
            <a:extLst>
              <a:ext uri="{FF2B5EF4-FFF2-40B4-BE49-F238E27FC236}">
                <a16:creationId xmlns:a16="http://schemas.microsoft.com/office/drawing/2014/main" id="{AF95E683-21C8-FBD1-3F30-1486A1F78EAD}"/>
              </a:ext>
            </a:extLst>
          </p:cNvPr>
          <p:cNvGrpSpPr/>
          <p:nvPr/>
        </p:nvGrpSpPr>
        <p:grpSpPr>
          <a:xfrm>
            <a:off x="707200" y="5585427"/>
            <a:ext cx="9357942" cy="170338"/>
            <a:chOff x="0" y="0"/>
            <a:chExt cx="12477256" cy="227118"/>
          </a:xfrm>
        </p:grpSpPr>
        <p:sp>
          <p:nvSpPr>
            <p:cNvPr id="36" name="AutoShape 20">
              <a:extLst>
                <a:ext uri="{FF2B5EF4-FFF2-40B4-BE49-F238E27FC236}">
                  <a16:creationId xmlns:a16="http://schemas.microsoft.com/office/drawing/2014/main" id="{7651A7C8-8955-2713-2E53-1CDD8C2DEA74}"/>
                </a:ext>
              </a:extLst>
            </p:cNvPr>
            <p:cNvSpPr/>
            <p:nvPr/>
          </p:nvSpPr>
          <p:spPr>
            <a:xfrm>
              <a:off x="113559" y="106108"/>
              <a:ext cx="12363697" cy="14901"/>
            </a:xfrm>
            <a:prstGeom prst="rect">
              <a:avLst/>
            </a:prstGeom>
            <a:solidFill>
              <a:srgbClr val="242725">
                <a:alpha val="6667"/>
              </a:srgbClr>
            </a:solid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" name="Group 21">
              <a:extLst>
                <a:ext uri="{FF2B5EF4-FFF2-40B4-BE49-F238E27FC236}">
                  <a16:creationId xmlns:a16="http://schemas.microsoft.com/office/drawing/2014/main" id="{C32CB88D-14AE-0770-D4EE-49376E587CF0}"/>
                </a:ext>
              </a:extLst>
            </p:cNvPr>
            <p:cNvGrpSpPr/>
            <p:nvPr/>
          </p:nvGrpSpPr>
          <p:grpSpPr>
            <a:xfrm>
              <a:off x="0" y="0"/>
              <a:ext cx="227118" cy="227118"/>
              <a:chOff x="0" y="0"/>
              <a:chExt cx="6350000" cy="6350000"/>
            </a:xfrm>
          </p:grpSpPr>
          <p:sp>
            <p:nvSpPr>
              <p:cNvPr id="40" name="Freeform 22">
                <a:extLst>
                  <a:ext uri="{FF2B5EF4-FFF2-40B4-BE49-F238E27FC236}">
                    <a16:creationId xmlns:a16="http://schemas.microsoft.com/office/drawing/2014/main" id="{AFDD9EEE-FC47-81CE-59AF-B693C1F59DAD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32358E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" name="Group 23">
              <a:extLst>
                <a:ext uri="{FF2B5EF4-FFF2-40B4-BE49-F238E27FC236}">
                  <a16:creationId xmlns:a16="http://schemas.microsoft.com/office/drawing/2014/main" id="{E0A6A697-CF5B-CCB4-1484-B5EBF522A90D}"/>
                </a:ext>
              </a:extLst>
            </p:cNvPr>
            <p:cNvGrpSpPr/>
            <p:nvPr/>
          </p:nvGrpSpPr>
          <p:grpSpPr>
            <a:xfrm>
              <a:off x="2282777" y="0"/>
              <a:ext cx="227118" cy="227118"/>
              <a:chOff x="0" y="0"/>
              <a:chExt cx="6350000" cy="6350000"/>
            </a:xfrm>
          </p:grpSpPr>
          <p:sp>
            <p:nvSpPr>
              <p:cNvPr id="39" name="Freeform 24">
                <a:extLst>
                  <a:ext uri="{FF2B5EF4-FFF2-40B4-BE49-F238E27FC236}">
                    <a16:creationId xmlns:a16="http://schemas.microsoft.com/office/drawing/2014/main" id="{756BB251-76A6-1043-49FF-1193011E9403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32358E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1" name="Group 16">
            <a:extLst>
              <a:ext uri="{FF2B5EF4-FFF2-40B4-BE49-F238E27FC236}">
                <a16:creationId xmlns:a16="http://schemas.microsoft.com/office/drawing/2014/main" id="{1E1CD564-CD31-389C-FCDB-DA027E96F48A}"/>
              </a:ext>
            </a:extLst>
          </p:cNvPr>
          <p:cNvGrpSpPr/>
          <p:nvPr/>
        </p:nvGrpSpPr>
        <p:grpSpPr>
          <a:xfrm>
            <a:off x="2424231" y="6031776"/>
            <a:ext cx="1230485" cy="827150"/>
            <a:chOff x="0" y="-47625"/>
            <a:chExt cx="1640646" cy="1102866"/>
          </a:xfrm>
        </p:grpSpPr>
        <p:sp>
          <p:nvSpPr>
            <p:cNvPr id="42" name="TextBox 17">
              <a:extLst>
                <a:ext uri="{FF2B5EF4-FFF2-40B4-BE49-F238E27FC236}">
                  <a16:creationId xmlns:a16="http://schemas.microsoft.com/office/drawing/2014/main" id="{BA50BCC5-7FED-3159-7217-2D9EEDEB2905}"/>
                </a:ext>
              </a:extLst>
            </p:cNvPr>
            <p:cNvSpPr txBox="1"/>
            <p:nvPr/>
          </p:nvSpPr>
          <p:spPr>
            <a:xfrm>
              <a:off x="0" y="-47625"/>
              <a:ext cx="1640646" cy="11028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0"/>
                </a:lnSpc>
                <a:spcBef>
                  <a:spcPct val="0"/>
                </a:spcBef>
              </a:pPr>
              <a:r>
                <a:rPr lang="en-US" sz="1600" spc="16" dirty="0">
                  <a:solidFill>
                    <a:srgbClr val="242725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Productive and engaged board</a:t>
              </a:r>
            </a:p>
          </p:txBody>
        </p:sp>
        <p:sp>
          <p:nvSpPr>
            <p:cNvPr id="43" name="TextBox 18">
              <a:extLst>
                <a:ext uri="{FF2B5EF4-FFF2-40B4-BE49-F238E27FC236}">
                  <a16:creationId xmlns:a16="http://schemas.microsoft.com/office/drawing/2014/main" id="{68D4097C-5107-A0A7-4125-FC457BAFAF81}"/>
                </a:ext>
              </a:extLst>
            </p:cNvPr>
            <p:cNvSpPr txBox="1"/>
            <p:nvPr/>
          </p:nvSpPr>
          <p:spPr>
            <a:xfrm>
              <a:off x="0" y="509271"/>
              <a:ext cx="1640646" cy="316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59"/>
                </a:lnSpc>
                <a:spcBef>
                  <a:spcPct val="0"/>
                </a:spcBef>
              </a:pPr>
              <a:endParaRPr lang="en-US" sz="1400" dirty="0">
                <a:solidFill>
                  <a:srgbClr val="24272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86" name="TextBox 11">
            <a:extLst>
              <a:ext uri="{FF2B5EF4-FFF2-40B4-BE49-F238E27FC236}">
                <a16:creationId xmlns:a16="http://schemas.microsoft.com/office/drawing/2014/main" id="{1C9DDD1D-2000-9DFB-C27C-1D4FFBA18D41}"/>
              </a:ext>
            </a:extLst>
          </p:cNvPr>
          <p:cNvSpPr txBox="1"/>
          <p:nvPr/>
        </p:nvSpPr>
        <p:spPr>
          <a:xfrm>
            <a:off x="5867769" y="3784292"/>
            <a:ext cx="1330714" cy="11092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40"/>
              </a:lnSpc>
              <a:spcBef>
                <a:spcPct val="0"/>
              </a:spcBef>
            </a:pPr>
            <a:r>
              <a:rPr lang="en-US" sz="1600" spc="16" dirty="0">
                <a:solidFill>
                  <a:srgbClr val="242725"/>
                </a:solidFill>
                <a:latin typeface="Roboto Bold"/>
                <a:ea typeface="Roboto Bold"/>
                <a:cs typeface="Roboto Bold"/>
                <a:sym typeface="Roboto Bold"/>
              </a:rPr>
              <a:t>Changing, adapting, evolving, dynamic</a:t>
            </a:r>
          </a:p>
        </p:txBody>
      </p:sp>
    </p:spTree>
    <p:extLst>
      <p:ext uri="{BB962C8B-B14F-4D97-AF65-F5344CB8AC3E}">
        <p14:creationId xmlns:p14="http://schemas.microsoft.com/office/powerpoint/2010/main" val="2329179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72244" y="5703830"/>
            <a:ext cx="2846902" cy="2846902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42725">
                <a:alpha val="4706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133289" y="-1196092"/>
            <a:ext cx="2631914" cy="2631914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42725">
                <a:alpha val="4706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268565" y="810083"/>
            <a:ext cx="1602580" cy="1602573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12499" r="-1249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268565" y="2856313"/>
            <a:ext cx="1602580" cy="1602573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25136" r="-2513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268565" y="4902543"/>
            <a:ext cx="1602580" cy="1602573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25136" r="-2513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762392" y="2327325"/>
            <a:ext cx="312062" cy="312062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2358E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993825" y="4463325"/>
            <a:ext cx="301870" cy="312972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2358E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Freeform 16"/>
          <p:cNvSpPr/>
          <p:nvPr/>
        </p:nvSpPr>
        <p:spPr>
          <a:xfrm>
            <a:off x="6096000" y="6341494"/>
            <a:ext cx="2926080" cy="2926080"/>
          </a:xfrm>
          <a:custGeom>
            <a:avLst/>
            <a:gdLst/>
            <a:ahLst/>
            <a:cxnLst/>
            <a:rect l="l" t="t" r="r" b="b"/>
            <a:pathLst>
              <a:path w="2926080" h="2926080">
                <a:moveTo>
                  <a:pt x="0" y="0"/>
                </a:moveTo>
                <a:lnTo>
                  <a:pt x="2926080" y="0"/>
                </a:lnTo>
                <a:lnTo>
                  <a:pt x="2926080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flipH="1">
            <a:off x="8069855" y="119865"/>
            <a:ext cx="3901440" cy="671373"/>
          </a:xfrm>
          <a:custGeom>
            <a:avLst/>
            <a:gdLst/>
            <a:ahLst/>
            <a:cxnLst/>
            <a:rect l="l" t="t" r="r" b="b"/>
            <a:pathLst>
              <a:path w="3901440" h="671373">
                <a:moveTo>
                  <a:pt x="3901440" y="0"/>
                </a:moveTo>
                <a:lnTo>
                  <a:pt x="0" y="0"/>
                </a:lnTo>
                <a:lnTo>
                  <a:pt x="0" y="671373"/>
                </a:lnTo>
                <a:lnTo>
                  <a:pt x="3901440" y="671373"/>
                </a:lnTo>
                <a:lnTo>
                  <a:pt x="3901440" y="0"/>
                </a:lnTo>
                <a:close/>
              </a:path>
            </a:pathLst>
          </a:custGeom>
          <a:blipFill>
            <a:blip r:embed="rId7">
              <a:alphaModFix amt="18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765275" y="1306106"/>
            <a:ext cx="4518684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dirty="0">
                <a:solidFill>
                  <a:srgbClr val="242725"/>
                </a:solidFill>
                <a:latin typeface="Roboto"/>
                <a:ea typeface="Roboto"/>
                <a:cs typeface="Roboto"/>
                <a:sym typeface="Roboto"/>
              </a:rPr>
              <a:t>Upcoming CTAA Events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730979" y="3657599"/>
            <a:ext cx="1690798" cy="857320"/>
            <a:chOff x="0" y="-47625"/>
            <a:chExt cx="2254397" cy="1143094"/>
          </a:xfrm>
        </p:grpSpPr>
        <p:sp>
          <p:nvSpPr>
            <p:cNvPr id="24" name="TextBox 24"/>
            <p:cNvSpPr txBox="1"/>
            <p:nvPr/>
          </p:nvSpPr>
          <p:spPr>
            <a:xfrm>
              <a:off x="0" y="-47625"/>
              <a:ext cx="2254397" cy="3505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240"/>
                </a:lnSpc>
                <a:spcBef>
                  <a:spcPct val="0"/>
                </a:spcBef>
              </a:pPr>
              <a:r>
                <a:rPr lang="en-US" sz="1600" spc="16" dirty="0">
                  <a:solidFill>
                    <a:srgbClr val="242725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CTAA EXPO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368774"/>
              <a:ext cx="2170893" cy="7266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0"/>
                </a:lnSpc>
                <a:spcBef>
                  <a:spcPct val="0"/>
                </a:spcBef>
              </a:pPr>
              <a:r>
                <a:rPr lang="en-US" sz="1600" dirty="0">
                  <a:solidFill>
                    <a:srgbClr val="242725"/>
                  </a:solidFill>
                  <a:latin typeface="Roboto"/>
                  <a:ea typeface="Roboto"/>
                  <a:cs typeface="Roboto"/>
                  <a:sym typeface="Roboto"/>
                </a:rPr>
                <a:t>Omaha, NE</a:t>
              </a:r>
            </a:p>
            <a:p>
              <a:pPr algn="l">
                <a:lnSpc>
                  <a:spcPts val="2240"/>
                </a:lnSpc>
                <a:spcBef>
                  <a:spcPct val="0"/>
                </a:spcBef>
              </a:pPr>
              <a:r>
                <a:rPr lang="en-US" sz="1600" dirty="0">
                  <a:solidFill>
                    <a:srgbClr val="242725"/>
                  </a:solidFill>
                  <a:latin typeface="Roboto"/>
                  <a:ea typeface="Roboto"/>
                  <a:cs typeface="Roboto"/>
                  <a:sym typeface="Roboto"/>
                </a:rPr>
                <a:t>May 10-13, 2026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4862402" y="3621881"/>
            <a:ext cx="1690798" cy="1138396"/>
            <a:chOff x="0" y="-47625"/>
            <a:chExt cx="2254397" cy="1517862"/>
          </a:xfrm>
        </p:grpSpPr>
        <p:sp>
          <p:nvSpPr>
            <p:cNvPr id="28" name="TextBox 28"/>
            <p:cNvSpPr txBox="1"/>
            <p:nvPr/>
          </p:nvSpPr>
          <p:spPr>
            <a:xfrm>
              <a:off x="0" y="-47625"/>
              <a:ext cx="2254397" cy="72669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240"/>
                </a:lnSpc>
                <a:spcBef>
                  <a:spcPct val="0"/>
                </a:spcBef>
              </a:pPr>
              <a:r>
                <a:rPr lang="en-US" sz="1600" spc="16" dirty="0">
                  <a:solidFill>
                    <a:srgbClr val="242725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CTAA Leadership</a:t>
              </a:r>
            </a:p>
            <a:p>
              <a:pPr algn="l">
                <a:lnSpc>
                  <a:spcPts val="2240"/>
                </a:lnSpc>
                <a:spcBef>
                  <a:spcPct val="0"/>
                </a:spcBef>
              </a:pPr>
              <a:r>
                <a:rPr lang="en-US" sz="1600" spc="16" dirty="0">
                  <a:solidFill>
                    <a:srgbClr val="242725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Academy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743542"/>
              <a:ext cx="2170893" cy="7266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0"/>
                </a:lnSpc>
                <a:spcBef>
                  <a:spcPct val="0"/>
                </a:spcBef>
              </a:pPr>
              <a:r>
                <a:rPr lang="en-US" sz="1600" dirty="0">
                  <a:solidFill>
                    <a:srgbClr val="242725"/>
                  </a:solidFill>
                  <a:latin typeface="Roboto"/>
                  <a:ea typeface="Roboto"/>
                  <a:cs typeface="Roboto"/>
                  <a:sym typeface="Roboto"/>
                </a:rPr>
                <a:t>Washington, DC</a:t>
              </a:r>
            </a:p>
            <a:p>
              <a:pPr algn="l">
                <a:lnSpc>
                  <a:spcPts val="2240"/>
                </a:lnSpc>
                <a:spcBef>
                  <a:spcPct val="0"/>
                </a:spcBef>
              </a:pPr>
              <a:r>
                <a:rPr lang="en-US" sz="1600" dirty="0">
                  <a:solidFill>
                    <a:srgbClr val="242725"/>
                  </a:solidFill>
                  <a:latin typeface="Roboto"/>
                  <a:ea typeface="Roboto"/>
                  <a:cs typeface="Roboto"/>
                  <a:sym typeface="Roboto"/>
                </a:rPr>
                <a:t>March 1-6, 2026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1013881"/>
              <a:ext cx="2170893" cy="316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59"/>
                </a:lnSpc>
                <a:spcBef>
                  <a:spcPct val="0"/>
                </a:spcBef>
              </a:pPr>
              <a:endParaRPr lang="en-US" sz="1400" dirty="0">
                <a:solidFill>
                  <a:srgbClr val="24272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1" name="TextBox 28">
            <a:extLst>
              <a:ext uri="{FF2B5EF4-FFF2-40B4-BE49-F238E27FC236}">
                <a16:creationId xmlns:a16="http://schemas.microsoft.com/office/drawing/2014/main" id="{56205BAB-C44F-7050-ED55-822E607A1645}"/>
              </a:ext>
            </a:extLst>
          </p:cNvPr>
          <p:cNvSpPr txBox="1"/>
          <p:nvPr/>
        </p:nvSpPr>
        <p:spPr>
          <a:xfrm>
            <a:off x="2765376" y="3657599"/>
            <a:ext cx="1690798" cy="2628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40"/>
              </a:lnSpc>
              <a:spcBef>
                <a:spcPct val="0"/>
              </a:spcBef>
            </a:pPr>
            <a:r>
              <a:rPr lang="en-US" sz="1600" spc="16" dirty="0">
                <a:solidFill>
                  <a:srgbClr val="242725"/>
                </a:solidFill>
                <a:latin typeface="Roboto Bold"/>
                <a:ea typeface="Roboto Bold"/>
                <a:cs typeface="Roboto Bold"/>
                <a:sym typeface="Roboto Bold"/>
              </a:rPr>
              <a:t>CTAA Hill Day</a:t>
            </a:r>
          </a:p>
        </p:txBody>
      </p:sp>
      <p:sp>
        <p:nvSpPr>
          <p:cNvPr id="32" name="TextBox 29">
            <a:extLst>
              <a:ext uri="{FF2B5EF4-FFF2-40B4-BE49-F238E27FC236}">
                <a16:creationId xmlns:a16="http://schemas.microsoft.com/office/drawing/2014/main" id="{5BB25A68-5A4D-D80F-0CBE-B70FFFFB4B4F}"/>
              </a:ext>
            </a:extLst>
          </p:cNvPr>
          <p:cNvSpPr txBox="1"/>
          <p:nvPr/>
        </p:nvSpPr>
        <p:spPr>
          <a:xfrm>
            <a:off x="2765376" y="4011146"/>
            <a:ext cx="1628170" cy="545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  <a:spcBef>
                <a:spcPct val="0"/>
              </a:spcBef>
            </a:pPr>
            <a:r>
              <a:rPr lang="en-US" sz="1600" dirty="0">
                <a:solidFill>
                  <a:srgbClr val="242725"/>
                </a:solidFill>
                <a:latin typeface="Roboto"/>
                <a:ea typeface="Roboto"/>
                <a:cs typeface="Roboto"/>
                <a:sym typeface="Roboto"/>
              </a:rPr>
              <a:t>Washington, DC</a:t>
            </a:r>
          </a:p>
          <a:p>
            <a:pPr algn="l">
              <a:lnSpc>
                <a:spcPts val="2240"/>
              </a:lnSpc>
              <a:spcBef>
                <a:spcPct val="0"/>
              </a:spcBef>
            </a:pPr>
            <a:r>
              <a:rPr lang="en-US" sz="1600" dirty="0">
                <a:solidFill>
                  <a:srgbClr val="242725"/>
                </a:solidFill>
                <a:latin typeface="Roboto"/>
                <a:ea typeface="Roboto"/>
                <a:cs typeface="Roboto"/>
                <a:sym typeface="Roboto"/>
              </a:rPr>
              <a:t>March 4-6, 2026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68705" y="-1325518"/>
            <a:ext cx="3315390" cy="3315390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42725">
                <a:alpha val="4706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926175" y="5191743"/>
            <a:ext cx="3315390" cy="331539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42725">
                <a:alpha val="4706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>
            <a:off x="8614806" y="6374064"/>
            <a:ext cx="915310" cy="787166"/>
          </a:xfrm>
          <a:custGeom>
            <a:avLst/>
            <a:gdLst/>
            <a:ahLst/>
            <a:cxnLst/>
            <a:rect l="l" t="t" r="r" b="b"/>
            <a:pathLst>
              <a:path w="915310" h="787166">
                <a:moveTo>
                  <a:pt x="0" y="0"/>
                </a:moveTo>
                <a:lnTo>
                  <a:pt x="915310" y="0"/>
                </a:lnTo>
                <a:lnTo>
                  <a:pt x="915310" y="787166"/>
                </a:lnTo>
                <a:lnTo>
                  <a:pt x="0" y="7871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011529" y="4277304"/>
            <a:ext cx="2755372" cy="1828878"/>
          </a:xfrm>
          <a:custGeom>
            <a:avLst/>
            <a:gdLst/>
            <a:ahLst/>
            <a:cxnLst/>
            <a:rect l="l" t="t" r="r" b="b"/>
            <a:pathLst>
              <a:path w="2755372" h="1828878">
                <a:moveTo>
                  <a:pt x="0" y="0"/>
                </a:moveTo>
                <a:lnTo>
                  <a:pt x="2755372" y="0"/>
                </a:lnTo>
                <a:lnTo>
                  <a:pt x="2755372" y="1828878"/>
                </a:lnTo>
                <a:lnTo>
                  <a:pt x="0" y="18288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731520" y="1154301"/>
            <a:ext cx="4224957" cy="769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>
                <a:solidFill>
                  <a:srgbClr val="242725"/>
                </a:solidFill>
                <a:latin typeface="Roboto Bold"/>
                <a:ea typeface="Roboto Bold"/>
                <a:cs typeface="Roboto Bold"/>
                <a:sym typeface="Roboto Bold"/>
              </a:rPr>
              <a:t>Contact us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5840533" y="2730749"/>
            <a:ext cx="3030859" cy="2736842"/>
            <a:chOff x="0" y="-47625"/>
            <a:chExt cx="4041145" cy="3649123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47625"/>
              <a:ext cx="4041145" cy="350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0"/>
                </a:lnSpc>
                <a:spcBef>
                  <a:spcPct val="0"/>
                </a:spcBef>
              </a:pPr>
              <a:r>
                <a:rPr lang="en-US" sz="1600" spc="16" dirty="0">
                  <a:solidFill>
                    <a:srgbClr val="242725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Scott </a:t>
              </a:r>
              <a:r>
                <a:rPr lang="en-US" sz="1600" spc="16" dirty="0" err="1">
                  <a:solidFill>
                    <a:srgbClr val="242725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Bogren</a:t>
              </a:r>
              <a:endParaRPr lang="en-US" sz="1600" spc="16" dirty="0">
                <a:solidFill>
                  <a:srgbClr val="242725"/>
                </a:solidFill>
                <a:latin typeface="Roboto Bold"/>
                <a:ea typeface="Roboto Bold"/>
                <a:cs typeface="Roboto Bold"/>
                <a:sym typeface="Roboto Bold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452332"/>
              <a:ext cx="4041145" cy="350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0"/>
                </a:lnSpc>
                <a:spcBef>
                  <a:spcPct val="0"/>
                </a:spcBef>
              </a:pPr>
              <a:r>
                <a:rPr lang="en-US" sz="1600" dirty="0" err="1">
                  <a:solidFill>
                    <a:srgbClr val="242725"/>
                  </a:solidFill>
                  <a:latin typeface="Roboto"/>
                  <a:ea typeface="Roboto"/>
                  <a:cs typeface="Roboto"/>
                  <a:sym typeface="Roboto"/>
                </a:rPr>
                <a:t>bogren@ctaa.org</a:t>
              </a:r>
              <a:endParaRPr lang="en-US" sz="1600" dirty="0">
                <a:solidFill>
                  <a:srgbClr val="24272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351696"/>
              <a:ext cx="4041145" cy="350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0"/>
                </a:lnSpc>
                <a:spcBef>
                  <a:spcPct val="0"/>
                </a:spcBef>
              </a:pPr>
              <a:r>
                <a:rPr lang="en-US" sz="1600" spc="16" dirty="0">
                  <a:solidFill>
                    <a:srgbClr val="242725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Website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851654"/>
              <a:ext cx="4041145" cy="3711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0"/>
                </a:lnSpc>
                <a:spcBef>
                  <a:spcPct val="0"/>
                </a:spcBef>
              </a:pPr>
              <a:r>
                <a:rPr lang="en-US" sz="1600">
                  <a:solidFill>
                    <a:srgbClr val="242725"/>
                  </a:solidFill>
                  <a:latin typeface="Roboto"/>
                  <a:ea typeface="Roboto"/>
                  <a:cs typeface="Roboto"/>
                  <a:sym typeface="Roboto"/>
                </a:rPr>
                <a:t>www.CTAA.org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2751017"/>
              <a:ext cx="4041145" cy="350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0"/>
                </a:lnSpc>
                <a:spcBef>
                  <a:spcPct val="0"/>
                </a:spcBef>
              </a:pPr>
              <a:r>
                <a:rPr lang="en-US" sz="1600" spc="16" dirty="0">
                  <a:solidFill>
                    <a:srgbClr val="242725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Phone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3250975"/>
              <a:ext cx="4041145" cy="350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0"/>
                </a:lnSpc>
                <a:spcBef>
                  <a:spcPct val="0"/>
                </a:spcBef>
              </a:pPr>
              <a:r>
                <a:rPr lang="en-US" sz="1600" dirty="0">
                  <a:solidFill>
                    <a:srgbClr val="242725"/>
                  </a:solidFill>
                  <a:latin typeface="Roboto"/>
                  <a:ea typeface="Roboto"/>
                  <a:cs typeface="Roboto"/>
                  <a:sym typeface="Roboto"/>
                </a:rPr>
                <a:t>202.247.1921 (cell)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385372" y="-1363251"/>
            <a:ext cx="2726502" cy="2726502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42725">
                <a:alpha val="4706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022121" y="2157627"/>
            <a:ext cx="2999959" cy="2999947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7495" t="-77592" r="-42948" b="-2324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31519" y="1223970"/>
            <a:ext cx="5290601" cy="4568477"/>
            <a:chOff x="-1" y="0"/>
            <a:chExt cx="7054135" cy="6091303"/>
          </a:xfrm>
        </p:grpSpPr>
        <p:sp>
          <p:nvSpPr>
            <p:cNvPr id="7" name="TextBox 7"/>
            <p:cNvSpPr txBox="1"/>
            <p:nvPr/>
          </p:nvSpPr>
          <p:spPr>
            <a:xfrm>
              <a:off x="-1" y="0"/>
              <a:ext cx="7054135" cy="9233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5999"/>
                </a:lnSpc>
              </a:pPr>
              <a:r>
                <a:rPr lang="en-US" sz="3600" dirty="0">
                  <a:solidFill>
                    <a:srgbClr val="242725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Fall 25 DC UPDATE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689296"/>
              <a:ext cx="6120757" cy="350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599" spc="15" dirty="0">
                  <a:solidFill>
                    <a:srgbClr val="242725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IIJA REAUTHORIZATION UNDERWAY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236665"/>
              <a:ext cx="6120758" cy="7266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599" dirty="0">
                  <a:solidFill>
                    <a:srgbClr val="242725"/>
                  </a:solidFill>
                  <a:latin typeface="Roboto"/>
                  <a:ea typeface="Roboto"/>
                  <a:cs typeface="Roboto"/>
                  <a:sym typeface="Roboto"/>
                </a:rPr>
                <a:t>T&amp;I Bill?, Senate Engaging, Administration proposal being developed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3441352"/>
              <a:ext cx="6120757" cy="350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0"/>
                </a:lnSpc>
                <a:spcBef>
                  <a:spcPct val="0"/>
                </a:spcBef>
              </a:pPr>
              <a:r>
                <a:rPr lang="en-US" sz="1600" spc="16" dirty="0">
                  <a:solidFill>
                    <a:srgbClr val="242725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FTA REORGANIZATION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3988723"/>
              <a:ext cx="6120757" cy="7266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0"/>
                </a:lnSpc>
                <a:spcBef>
                  <a:spcPct val="0"/>
                </a:spcBef>
              </a:pPr>
              <a:r>
                <a:rPr lang="en-US" sz="1600" dirty="0">
                  <a:solidFill>
                    <a:srgbClr val="242725"/>
                  </a:solidFill>
                  <a:latin typeface="Roboto"/>
                  <a:ea typeface="Roboto"/>
                  <a:cs typeface="Roboto"/>
                  <a:sym typeface="Roboto"/>
                </a:rPr>
                <a:t>New leadership, significant staff reductions, capacity concerns, Bus NOFA decisions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5193410"/>
              <a:ext cx="6543040" cy="3505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240"/>
                </a:lnSpc>
                <a:spcBef>
                  <a:spcPct val="0"/>
                </a:spcBef>
              </a:pPr>
              <a:r>
                <a:rPr lang="en-US" sz="1600" spc="16" dirty="0">
                  <a:solidFill>
                    <a:srgbClr val="242725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FY26 APPROPRIATIONS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5740780"/>
              <a:ext cx="6120758" cy="350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0"/>
                </a:lnSpc>
                <a:spcBef>
                  <a:spcPct val="0"/>
                </a:spcBef>
              </a:pPr>
              <a:r>
                <a:rPr lang="en-US" sz="1600" dirty="0">
                  <a:solidFill>
                    <a:srgbClr val="242725"/>
                  </a:solidFill>
                  <a:latin typeface="Roboto"/>
                  <a:ea typeface="Roboto"/>
                  <a:cs typeface="Roboto"/>
                  <a:sym typeface="Roboto"/>
                </a:rPr>
                <a:t>CR likely, Growth in Formula Programs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190177" y="1085633"/>
            <a:ext cx="555236" cy="555236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2358E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542661" y="6115340"/>
            <a:ext cx="2726502" cy="2726502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42725">
                <a:alpha val="4706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748623" y="5515034"/>
            <a:ext cx="288106" cy="288106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2358E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Freeform 20"/>
          <p:cNvSpPr/>
          <p:nvPr/>
        </p:nvSpPr>
        <p:spPr>
          <a:xfrm>
            <a:off x="8614806" y="6374064"/>
            <a:ext cx="915310" cy="787166"/>
          </a:xfrm>
          <a:custGeom>
            <a:avLst/>
            <a:gdLst/>
            <a:ahLst/>
            <a:cxnLst/>
            <a:rect l="l" t="t" r="r" b="b"/>
            <a:pathLst>
              <a:path w="915310" h="787166">
                <a:moveTo>
                  <a:pt x="0" y="0"/>
                </a:moveTo>
                <a:lnTo>
                  <a:pt x="915310" y="0"/>
                </a:lnTo>
                <a:lnTo>
                  <a:pt x="915310" y="787166"/>
                </a:lnTo>
                <a:lnTo>
                  <a:pt x="0" y="7871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65721" y="2562214"/>
            <a:ext cx="2411661" cy="2411661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42725">
                <a:alpha val="4706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4284487" y="1135494"/>
            <a:ext cx="2411661" cy="2411661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42725">
                <a:alpha val="4706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527590" y="40160"/>
            <a:ext cx="2411661" cy="2411661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42725">
                <a:alpha val="4706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AutoShape 8"/>
          <p:cNvSpPr/>
          <p:nvPr/>
        </p:nvSpPr>
        <p:spPr>
          <a:xfrm rot="-5400000">
            <a:off x="-4815851" y="4581016"/>
            <a:ext cx="10061826" cy="430124"/>
          </a:xfrm>
          <a:prstGeom prst="rect">
            <a:avLst/>
          </a:prstGeom>
          <a:solidFill>
            <a:srgbClr val="32358E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5400000">
            <a:off x="6856781" y="-766541"/>
            <a:ext cx="3901440" cy="1892198"/>
          </a:xfrm>
          <a:custGeom>
            <a:avLst/>
            <a:gdLst/>
            <a:ahLst/>
            <a:cxnLst/>
            <a:rect l="l" t="t" r="r" b="b"/>
            <a:pathLst>
              <a:path w="3901440" h="1892198">
                <a:moveTo>
                  <a:pt x="0" y="0"/>
                </a:moveTo>
                <a:lnTo>
                  <a:pt x="3901440" y="0"/>
                </a:lnTo>
                <a:lnTo>
                  <a:pt x="3901440" y="1892199"/>
                </a:lnTo>
                <a:lnTo>
                  <a:pt x="0" y="18921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8614806" y="6374064"/>
            <a:ext cx="915310" cy="787166"/>
          </a:xfrm>
          <a:custGeom>
            <a:avLst/>
            <a:gdLst/>
            <a:ahLst/>
            <a:cxnLst/>
            <a:rect l="l" t="t" r="r" b="b"/>
            <a:pathLst>
              <a:path w="915310" h="787166">
                <a:moveTo>
                  <a:pt x="0" y="0"/>
                </a:moveTo>
                <a:lnTo>
                  <a:pt x="915310" y="0"/>
                </a:lnTo>
                <a:lnTo>
                  <a:pt x="915310" y="787166"/>
                </a:lnTo>
                <a:lnTo>
                  <a:pt x="0" y="7871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09587" y="2795532"/>
            <a:ext cx="4148596" cy="1654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dirty="0">
                <a:solidFill>
                  <a:srgbClr val="242725"/>
                </a:solidFill>
                <a:latin typeface="Roboto"/>
                <a:ea typeface="Roboto"/>
                <a:cs typeface="Roboto"/>
                <a:sym typeface="Roboto"/>
              </a:rPr>
              <a:t>IIJA REAUTHORIZATION UNDERWAY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4647064" y="1611256"/>
            <a:ext cx="1686508" cy="1703518"/>
            <a:chOff x="0" y="-47625"/>
            <a:chExt cx="2248677" cy="2271357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47625"/>
              <a:ext cx="2248677" cy="350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  <a:spcBef>
                  <a:spcPct val="0"/>
                </a:spcBef>
              </a:pPr>
              <a:r>
                <a:rPr lang="en-US" sz="1600" spc="16" dirty="0">
                  <a:solidFill>
                    <a:srgbClr val="242725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House T&amp;I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539511"/>
              <a:ext cx="2248677" cy="16842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 dirty="0">
                  <a:solidFill>
                    <a:srgbClr val="242725"/>
                  </a:solidFill>
                  <a:latin typeface="Roboto"/>
                  <a:ea typeface="Roboto"/>
                  <a:cs typeface="Roboto"/>
                  <a:sym typeface="Roboto"/>
                </a:rPr>
                <a:t>Wants to finalize a bill in 2025. Hearings being held. Determined leadership.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890166" y="392040"/>
            <a:ext cx="1686509" cy="1438789"/>
            <a:chOff x="-1" y="-47625"/>
            <a:chExt cx="2248678" cy="1918385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47625"/>
              <a:ext cx="2248677" cy="7266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  <a:spcBef>
                  <a:spcPct val="0"/>
                </a:spcBef>
              </a:pPr>
              <a:r>
                <a:rPr lang="en-US" sz="1600" spc="16" dirty="0">
                  <a:solidFill>
                    <a:srgbClr val="242725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IIJA Expires</a:t>
              </a:r>
            </a:p>
            <a:p>
              <a:pPr algn="ctr">
                <a:lnSpc>
                  <a:spcPts val="2240"/>
                </a:lnSpc>
                <a:spcBef>
                  <a:spcPct val="0"/>
                </a:spcBef>
              </a:pPr>
              <a:r>
                <a:rPr lang="en-US" sz="1600" spc="16" dirty="0">
                  <a:solidFill>
                    <a:srgbClr val="242725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Sept. 30, 2026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-1" y="870487"/>
              <a:ext cx="2248677" cy="10002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 dirty="0">
                  <a:solidFill>
                    <a:srgbClr val="242725"/>
                  </a:solidFill>
                  <a:latin typeface="Roboto"/>
                  <a:ea typeface="Roboto"/>
                  <a:cs typeface="Roboto"/>
                  <a:sym typeface="Roboto"/>
                </a:rPr>
                <a:t>Right in the middle of the mid-term elections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6928298" y="2927531"/>
            <a:ext cx="1686508" cy="1190557"/>
            <a:chOff x="0" y="-47625"/>
            <a:chExt cx="2248677" cy="1587409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47625"/>
              <a:ext cx="2248677" cy="350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  <a:spcBef>
                  <a:spcPct val="0"/>
                </a:spcBef>
              </a:pPr>
              <a:r>
                <a:rPr lang="en-US" sz="1600" spc="16" dirty="0">
                  <a:solidFill>
                    <a:srgbClr val="242725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Senate Banking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539511"/>
              <a:ext cx="2248677" cy="10002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 dirty="0">
                  <a:solidFill>
                    <a:srgbClr val="242725"/>
                  </a:solidFill>
                  <a:latin typeface="Roboto"/>
                  <a:ea typeface="Roboto"/>
                  <a:cs typeface="Roboto"/>
                  <a:sym typeface="Roboto"/>
                </a:rPr>
                <a:t>Progress underway in EPW, with Banking starting to engage.</a:t>
              </a:r>
            </a:p>
          </p:txBody>
        </p:sp>
      </p:grpSp>
      <p:grpSp>
        <p:nvGrpSpPr>
          <p:cNvPr id="21" name="Group 6">
            <a:extLst>
              <a:ext uri="{FF2B5EF4-FFF2-40B4-BE49-F238E27FC236}">
                <a16:creationId xmlns:a16="http://schemas.microsoft.com/office/drawing/2014/main" id="{C25137B8-72A2-5B7B-C483-86638D2EF35E}"/>
              </a:ext>
            </a:extLst>
          </p:cNvPr>
          <p:cNvGrpSpPr/>
          <p:nvPr/>
        </p:nvGrpSpPr>
        <p:grpSpPr>
          <a:xfrm>
            <a:off x="4400562" y="3878437"/>
            <a:ext cx="2411661" cy="2411661"/>
            <a:chOff x="0" y="0"/>
            <a:chExt cx="6350000" cy="6350000"/>
          </a:xfrm>
        </p:grpSpPr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852681A4-6E03-BEFA-6356-A92DEF8297D1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42725">
                <a:alpha val="4706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15">
            <a:extLst>
              <a:ext uri="{FF2B5EF4-FFF2-40B4-BE49-F238E27FC236}">
                <a16:creationId xmlns:a16="http://schemas.microsoft.com/office/drawing/2014/main" id="{EA763B98-8DB6-117F-D57E-AAD02B4BF002}"/>
              </a:ext>
            </a:extLst>
          </p:cNvPr>
          <p:cNvGrpSpPr/>
          <p:nvPr/>
        </p:nvGrpSpPr>
        <p:grpSpPr>
          <a:xfrm>
            <a:off x="4763138" y="4230317"/>
            <a:ext cx="1686509" cy="1438789"/>
            <a:chOff x="-1" y="-47625"/>
            <a:chExt cx="2248678" cy="1918385"/>
          </a:xfrm>
        </p:grpSpPr>
        <p:sp>
          <p:nvSpPr>
            <p:cNvPr id="24" name="TextBox 16">
              <a:extLst>
                <a:ext uri="{FF2B5EF4-FFF2-40B4-BE49-F238E27FC236}">
                  <a16:creationId xmlns:a16="http://schemas.microsoft.com/office/drawing/2014/main" id="{80AE9AD7-FBA3-FB10-1499-AF54F1EFD5C6}"/>
                </a:ext>
              </a:extLst>
            </p:cNvPr>
            <p:cNvSpPr txBox="1"/>
            <p:nvPr/>
          </p:nvSpPr>
          <p:spPr>
            <a:xfrm>
              <a:off x="0" y="-47625"/>
              <a:ext cx="2248677" cy="7266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  <a:spcBef>
                  <a:spcPct val="0"/>
                </a:spcBef>
              </a:pPr>
              <a:r>
                <a:rPr lang="en-US" sz="1600" spc="16" dirty="0">
                  <a:solidFill>
                    <a:srgbClr val="242725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Administration Proposal</a:t>
              </a:r>
            </a:p>
          </p:txBody>
        </p:sp>
        <p:sp>
          <p:nvSpPr>
            <p:cNvPr id="25" name="TextBox 17">
              <a:extLst>
                <a:ext uri="{FF2B5EF4-FFF2-40B4-BE49-F238E27FC236}">
                  <a16:creationId xmlns:a16="http://schemas.microsoft.com/office/drawing/2014/main" id="{62C08183-44E6-3960-9C9B-B8C38F945B1A}"/>
                </a:ext>
              </a:extLst>
            </p:cNvPr>
            <p:cNvSpPr txBox="1"/>
            <p:nvPr/>
          </p:nvSpPr>
          <p:spPr>
            <a:xfrm>
              <a:off x="-1" y="870487"/>
              <a:ext cx="2248677" cy="10002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 dirty="0">
                  <a:solidFill>
                    <a:srgbClr val="242725"/>
                  </a:solidFill>
                  <a:latin typeface="Roboto"/>
                  <a:ea typeface="Roboto"/>
                  <a:cs typeface="Roboto"/>
                  <a:sym typeface="Roboto"/>
                </a:rPr>
                <a:t>The Administration’s proposal is being finalized.</a:t>
              </a:r>
            </a:p>
          </p:txBody>
        </p:sp>
      </p:grpSp>
      <p:grpSp>
        <p:nvGrpSpPr>
          <p:cNvPr id="26" name="Group 6">
            <a:extLst>
              <a:ext uri="{FF2B5EF4-FFF2-40B4-BE49-F238E27FC236}">
                <a16:creationId xmlns:a16="http://schemas.microsoft.com/office/drawing/2014/main" id="{94BBD34A-05E8-065C-6BC8-4EC49B33D6D9}"/>
              </a:ext>
            </a:extLst>
          </p:cNvPr>
          <p:cNvGrpSpPr/>
          <p:nvPr/>
        </p:nvGrpSpPr>
        <p:grpSpPr>
          <a:xfrm>
            <a:off x="1872826" y="183210"/>
            <a:ext cx="2411661" cy="2411661"/>
            <a:chOff x="0" y="0"/>
            <a:chExt cx="6350000" cy="6350000"/>
          </a:xfrm>
        </p:grpSpPr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7346732C-70F4-9291-3FEC-62F0185FB9EF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42725">
                <a:alpha val="4706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15">
            <a:extLst>
              <a:ext uri="{FF2B5EF4-FFF2-40B4-BE49-F238E27FC236}">
                <a16:creationId xmlns:a16="http://schemas.microsoft.com/office/drawing/2014/main" id="{7CCC412F-F3DC-C4D2-3940-BBD470CBF9FD}"/>
              </a:ext>
            </a:extLst>
          </p:cNvPr>
          <p:cNvGrpSpPr/>
          <p:nvPr/>
        </p:nvGrpSpPr>
        <p:grpSpPr>
          <a:xfrm>
            <a:off x="2235402" y="535090"/>
            <a:ext cx="1686509" cy="1438789"/>
            <a:chOff x="-1" y="-47625"/>
            <a:chExt cx="2248678" cy="1918385"/>
          </a:xfrm>
        </p:grpSpPr>
        <p:sp>
          <p:nvSpPr>
            <p:cNvPr id="29" name="TextBox 16">
              <a:extLst>
                <a:ext uri="{FF2B5EF4-FFF2-40B4-BE49-F238E27FC236}">
                  <a16:creationId xmlns:a16="http://schemas.microsoft.com/office/drawing/2014/main" id="{D1E6A09C-F0E7-2D03-250D-47D801622721}"/>
                </a:ext>
              </a:extLst>
            </p:cNvPr>
            <p:cNvSpPr txBox="1"/>
            <p:nvPr/>
          </p:nvSpPr>
          <p:spPr>
            <a:xfrm>
              <a:off x="0" y="-47625"/>
              <a:ext cx="2248677" cy="7266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  <a:spcBef>
                  <a:spcPct val="0"/>
                </a:spcBef>
              </a:pPr>
              <a:r>
                <a:rPr lang="en-US" sz="1600" spc="16" dirty="0">
                  <a:solidFill>
                    <a:srgbClr val="242725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HTF Reality Check</a:t>
              </a:r>
            </a:p>
          </p:txBody>
        </p:sp>
        <p:sp>
          <p:nvSpPr>
            <p:cNvPr id="30" name="TextBox 17">
              <a:extLst>
                <a:ext uri="{FF2B5EF4-FFF2-40B4-BE49-F238E27FC236}">
                  <a16:creationId xmlns:a16="http://schemas.microsoft.com/office/drawing/2014/main" id="{340A8822-BDBA-ED40-8F6E-B23968285996}"/>
                </a:ext>
              </a:extLst>
            </p:cNvPr>
            <p:cNvSpPr txBox="1"/>
            <p:nvPr/>
          </p:nvSpPr>
          <p:spPr>
            <a:xfrm>
              <a:off x="-1" y="870487"/>
              <a:ext cx="2248677" cy="10002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 dirty="0">
                  <a:solidFill>
                    <a:srgbClr val="242725"/>
                  </a:solidFill>
                  <a:latin typeface="Roboto"/>
                  <a:ea typeface="Roboto"/>
                  <a:cs typeface="Roboto"/>
                  <a:sym typeface="Roboto"/>
                </a:rPr>
                <a:t>Key factor: When does the HTF run out of money?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21310" y="731520"/>
            <a:ext cx="9357942" cy="170338"/>
            <a:chOff x="0" y="0"/>
            <a:chExt cx="12477256" cy="227118"/>
          </a:xfrm>
        </p:grpSpPr>
        <p:sp>
          <p:nvSpPr>
            <p:cNvPr id="3" name="AutoShape 3"/>
            <p:cNvSpPr/>
            <p:nvPr/>
          </p:nvSpPr>
          <p:spPr>
            <a:xfrm>
              <a:off x="113559" y="106108"/>
              <a:ext cx="12363697" cy="14901"/>
            </a:xfrm>
            <a:prstGeom prst="rect">
              <a:avLst/>
            </a:prstGeom>
            <a:solidFill>
              <a:srgbClr val="32358E">
                <a:alpha val="6667"/>
              </a:srgbClr>
            </a:solid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0" y="0"/>
              <a:ext cx="227118" cy="227118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32358E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2282777" y="0"/>
              <a:ext cx="227118" cy="227118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32358E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4565555" y="0"/>
              <a:ext cx="227118" cy="227118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32358E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6848332" y="0"/>
              <a:ext cx="227118" cy="227118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32358E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9131109" y="0"/>
              <a:ext cx="227118" cy="227118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32358E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4" name="Freeform 14"/>
          <p:cNvSpPr/>
          <p:nvPr/>
        </p:nvSpPr>
        <p:spPr>
          <a:xfrm>
            <a:off x="8614806" y="6374064"/>
            <a:ext cx="915310" cy="787166"/>
          </a:xfrm>
          <a:custGeom>
            <a:avLst/>
            <a:gdLst/>
            <a:ahLst/>
            <a:cxnLst/>
            <a:rect l="l" t="t" r="r" b="b"/>
            <a:pathLst>
              <a:path w="915310" h="787166">
                <a:moveTo>
                  <a:pt x="0" y="0"/>
                </a:moveTo>
                <a:lnTo>
                  <a:pt x="915310" y="0"/>
                </a:lnTo>
                <a:lnTo>
                  <a:pt x="915310" y="787166"/>
                </a:lnTo>
                <a:lnTo>
                  <a:pt x="0" y="7871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817686" y="3402937"/>
            <a:ext cx="2268217" cy="1304225"/>
          </a:xfrm>
          <a:custGeom>
            <a:avLst/>
            <a:gdLst/>
            <a:ahLst/>
            <a:cxnLst/>
            <a:rect l="l" t="t" r="r" b="b"/>
            <a:pathLst>
              <a:path w="2268217" h="1304225">
                <a:moveTo>
                  <a:pt x="0" y="0"/>
                </a:moveTo>
                <a:lnTo>
                  <a:pt x="2268217" y="0"/>
                </a:lnTo>
                <a:lnTo>
                  <a:pt x="2268217" y="1304224"/>
                </a:lnTo>
                <a:lnTo>
                  <a:pt x="0" y="13042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6" name="Group 16"/>
          <p:cNvGrpSpPr/>
          <p:nvPr/>
        </p:nvGrpSpPr>
        <p:grpSpPr>
          <a:xfrm>
            <a:off x="721310" y="1250688"/>
            <a:ext cx="1230485" cy="1391407"/>
            <a:chOff x="0" y="-47625"/>
            <a:chExt cx="1640646" cy="1855209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47625"/>
              <a:ext cx="1640646" cy="18552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0"/>
                </a:lnSpc>
                <a:spcBef>
                  <a:spcPct val="0"/>
                </a:spcBef>
              </a:pPr>
              <a:r>
                <a:rPr lang="en-US" sz="1600" spc="16" dirty="0">
                  <a:solidFill>
                    <a:srgbClr val="242725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Continued Federal Investment in Public Transit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509271"/>
              <a:ext cx="1640646" cy="316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59"/>
                </a:lnSpc>
                <a:spcBef>
                  <a:spcPct val="0"/>
                </a:spcBef>
              </a:pPr>
              <a:endParaRPr lang="en-US" sz="1400" dirty="0">
                <a:solidFill>
                  <a:srgbClr val="24272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721310" y="4796229"/>
            <a:ext cx="735589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600" dirty="0">
                <a:solidFill>
                  <a:srgbClr val="242725"/>
                </a:solidFill>
                <a:latin typeface="Roboto Bold"/>
                <a:ea typeface="Roboto Bold"/>
                <a:cs typeface="Roboto Bold"/>
                <a:sym typeface="Roboto Bold"/>
              </a:rPr>
              <a:t>CTAA’s Reauthorization Priorities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2433393" y="1250688"/>
            <a:ext cx="1230485" cy="1391407"/>
            <a:chOff x="0" y="-47625"/>
            <a:chExt cx="1640646" cy="1855208"/>
          </a:xfrm>
        </p:grpSpPr>
        <p:sp>
          <p:nvSpPr>
            <p:cNvPr id="21" name="TextBox 21"/>
            <p:cNvSpPr txBox="1"/>
            <p:nvPr/>
          </p:nvSpPr>
          <p:spPr>
            <a:xfrm>
              <a:off x="0" y="-47625"/>
              <a:ext cx="1640646" cy="185520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240"/>
                </a:lnSpc>
                <a:spcBef>
                  <a:spcPct val="0"/>
                </a:spcBef>
              </a:pPr>
              <a:r>
                <a:rPr lang="en-US" sz="1600" spc="16" dirty="0">
                  <a:solidFill>
                    <a:srgbClr val="242725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A Consistent Federal Share for Operating Investment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509271"/>
              <a:ext cx="1640646" cy="316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59"/>
                </a:lnSpc>
                <a:spcBef>
                  <a:spcPct val="0"/>
                </a:spcBef>
              </a:pPr>
              <a:endParaRPr lang="en-US" sz="1400" dirty="0">
                <a:solidFill>
                  <a:srgbClr val="24272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145476" y="1250688"/>
            <a:ext cx="1230485" cy="1391407"/>
            <a:chOff x="0" y="-47625"/>
            <a:chExt cx="1640646" cy="1855208"/>
          </a:xfrm>
        </p:grpSpPr>
        <p:sp>
          <p:nvSpPr>
            <p:cNvPr id="24" name="TextBox 24"/>
            <p:cNvSpPr txBox="1"/>
            <p:nvPr/>
          </p:nvSpPr>
          <p:spPr>
            <a:xfrm>
              <a:off x="0" y="-47625"/>
              <a:ext cx="1640646" cy="18552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0"/>
                </a:lnSpc>
                <a:spcBef>
                  <a:spcPct val="0"/>
                </a:spcBef>
              </a:pPr>
              <a:r>
                <a:rPr lang="en-US" sz="1600" spc="16" dirty="0">
                  <a:solidFill>
                    <a:srgbClr val="242725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Regulatory Reform for Smaller Transit Agencies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509271"/>
              <a:ext cx="1640646" cy="316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59"/>
                </a:lnSpc>
                <a:spcBef>
                  <a:spcPct val="0"/>
                </a:spcBef>
              </a:pPr>
              <a:endParaRPr lang="en-US" sz="1400" dirty="0">
                <a:solidFill>
                  <a:srgbClr val="24272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5857559" y="1250688"/>
            <a:ext cx="1230485" cy="1955664"/>
            <a:chOff x="0" y="-47625"/>
            <a:chExt cx="1640646" cy="2607550"/>
          </a:xfrm>
        </p:grpSpPr>
        <p:sp>
          <p:nvSpPr>
            <p:cNvPr id="27" name="TextBox 27"/>
            <p:cNvSpPr txBox="1"/>
            <p:nvPr/>
          </p:nvSpPr>
          <p:spPr>
            <a:xfrm>
              <a:off x="0" y="-47625"/>
              <a:ext cx="1640646" cy="2607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0"/>
                </a:lnSpc>
                <a:spcBef>
                  <a:spcPct val="0"/>
                </a:spcBef>
              </a:pPr>
              <a:r>
                <a:rPr lang="en-US" sz="1600" spc="16" dirty="0">
                  <a:solidFill>
                    <a:srgbClr val="242725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Increasing the Small Transit Intensive Cities Program (STIC)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509271"/>
              <a:ext cx="1640646" cy="316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59"/>
                </a:lnSpc>
                <a:spcBef>
                  <a:spcPct val="0"/>
                </a:spcBef>
              </a:pPr>
              <a:endParaRPr lang="en-US" sz="1400" dirty="0">
                <a:solidFill>
                  <a:srgbClr val="24272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569642" y="1250688"/>
            <a:ext cx="1230485" cy="2237792"/>
            <a:chOff x="0" y="-47625"/>
            <a:chExt cx="1640646" cy="2983720"/>
          </a:xfrm>
        </p:grpSpPr>
        <p:sp>
          <p:nvSpPr>
            <p:cNvPr id="30" name="TextBox 30"/>
            <p:cNvSpPr txBox="1"/>
            <p:nvPr/>
          </p:nvSpPr>
          <p:spPr>
            <a:xfrm>
              <a:off x="0" y="-47625"/>
              <a:ext cx="1640646" cy="29837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0"/>
                </a:lnSpc>
                <a:spcBef>
                  <a:spcPct val="0"/>
                </a:spcBef>
              </a:pPr>
              <a:r>
                <a:rPr lang="en-US" sz="1600" spc="16" dirty="0">
                  <a:solidFill>
                    <a:srgbClr val="242725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Increase Formula Funds for Rural and Statewide Bus and Bus Facilities Investment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509271"/>
              <a:ext cx="1640646" cy="316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59"/>
                </a:lnSpc>
                <a:spcBef>
                  <a:spcPct val="0"/>
                </a:spcBef>
              </a:pPr>
              <a:endParaRPr lang="en-US" sz="1400" dirty="0">
                <a:solidFill>
                  <a:srgbClr val="24272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31520" y="2209968"/>
            <a:ext cx="7802880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3600" dirty="0">
                <a:solidFill>
                  <a:srgbClr val="242725"/>
                </a:solidFill>
                <a:latin typeface="Roboto Bold"/>
                <a:ea typeface="Roboto Bold"/>
                <a:cs typeface="Roboto Bold"/>
                <a:sym typeface="Roboto Bold"/>
              </a:rPr>
              <a:t>CTAA’s Regulatory Reform Targets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731520" y="3784292"/>
            <a:ext cx="1230485" cy="1109278"/>
            <a:chOff x="0" y="-47625"/>
            <a:chExt cx="1640646" cy="1479038"/>
          </a:xfrm>
        </p:grpSpPr>
        <p:sp>
          <p:nvSpPr>
            <p:cNvPr id="5" name="TextBox 5"/>
            <p:cNvSpPr txBox="1"/>
            <p:nvPr/>
          </p:nvSpPr>
          <p:spPr>
            <a:xfrm>
              <a:off x="0" y="-47625"/>
              <a:ext cx="1640646" cy="14790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0"/>
                </a:lnSpc>
                <a:spcBef>
                  <a:spcPct val="0"/>
                </a:spcBef>
              </a:pPr>
              <a:r>
                <a:rPr lang="en-US" sz="1600" spc="16" dirty="0">
                  <a:solidFill>
                    <a:srgbClr val="242725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Conflicting State and Federal Regulations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509271"/>
              <a:ext cx="1640646" cy="316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59"/>
                </a:lnSpc>
                <a:spcBef>
                  <a:spcPct val="0"/>
                </a:spcBef>
              </a:pPr>
              <a:endParaRPr lang="en-US" sz="1400" dirty="0">
                <a:solidFill>
                  <a:srgbClr val="24272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443603" y="3784292"/>
            <a:ext cx="1230485" cy="1391407"/>
            <a:chOff x="0" y="-47625"/>
            <a:chExt cx="1640646" cy="1855208"/>
          </a:xfrm>
        </p:grpSpPr>
        <p:sp>
          <p:nvSpPr>
            <p:cNvPr id="8" name="TextBox 8"/>
            <p:cNvSpPr txBox="1"/>
            <p:nvPr/>
          </p:nvSpPr>
          <p:spPr>
            <a:xfrm>
              <a:off x="0" y="-47625"/>
              <a:ext cx="1640646" cy="18552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0"/>
                </a:lnSpc>
                <a:spcBef>
                  <a:spcPct val="0"/>
                </a:spcBef>
              </a:pPr>
              <a:r>
                <a:rPr lang="en-US" sz="1600" spc="16" dirty="0">
                  <a:solidFill>
                    <a:srgbClr val="242725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National Transit Database (NTD) Streamlining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509271"/>
              <a:ext cx="1640646" cy="316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59"/>
                </a:lnSpc>
                <a:spcBef>
                  <a:spcPct val="0"/>
                </a:spcBef>
              </a:pPr>
              <a:endParaRPr lang="en-US" sz="1400" dirty="0">
                <a:solidFill>
                  <a:srgbClr val="24272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155686" y="3784292"/>
            <a:ext cx="1330714" cy="654916"/>
            <a:chOff x="0" y="-47625"/>
            <a:chExt cx="1774285" cy="873221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47625"/>
              <a:ext cx="1774285" cy="72669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240"/>
                </a:lnSpc>
                <a:spcBef>
                  <a:spcPct val="0"/>
                </a:spcBef>
              </a:pPr>
              <a:r>
                <a:rPr lang="en-US" sz="1600" spc="16" dirty="0">
                  <a:solidFill>
                    <a:srgbClr val="242725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Buy America Simplification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509271"/>
              <a:ext cx="1640646" cy="316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59"/>
                </a:lnSpc>
                <a:spcBef>
                  <a:spcPct val="0"/>
                </a:spcBef>
              </a:pPr>
              <a:endParaRPr lang="en-US" sz="1400" dirty="0">
                <a:solidFill>
                  <a:srgbClr val="24272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867769" y="3784292"/>
            <a:ext cx="1230485" cy="827150"/>
            <a:chOff x="0" y="-47625"/>
            <a:chExt cx="1640646" cy="1102866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47625"/>
              <a:ext cx="1640646" cy="11028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0"/>
                </a:lnSpc>
                <a:spcBef>
                  <a:spcPct val="0"/>
                </a:spcBef>
              </a:pPr>
              <a:r>
                <a:rPr lang="en-US" sz="1600" spc="16" dirty="0">
                  <a:solidFill>
                    <a:srgbClr val="242725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CDL “Under the Hood” Testing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509271"/>
              <a:ext cx="1640646" cy="316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59"/>
                </a:lnSpc>
                <a:spcBef>
                  <a:spcPct val="0"/>
                </a:spcBef>
              </a:pPr>
              <a:endParaRPr lang="en-US" sz="1400" dirty="0">
                <a:solidFill>
                  <a:srgbClr val="24272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579852" y="3784292"/>
            <a:ext cx="1230485" cy="827150"/>
            <a:chOff x="0" y="-47625"/>
            <a:chExt cx="1640646" cy="1102866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47625"/>
              <a:ext cx="1640646" cy="11028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0"/>
                </a:lnSpc>
                <a:spcBef>
                  <a:spcPct val="0"/>
                </a:spcBef>
              </a:pPr>
              <a:r>
                <a:rPr lang="en-US" sz="1600" spc="16" dirty="0">
                  <a:solidFill>
                    <a:srgbClr val="242725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NEPA and Property Acquisition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509271"/>
              <a:ext cx="1640646" cy="316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59"/>
                </a:lnSpc>
                <a:spcBef>
                  <a:spcPct val="0"/>
                </a:spcBef>
              </a:pPr>
              <a:endParaRPr lang="en-US" sz="1400" dirty="0">
                <a:solidFill>
                  <a:srgbClr val="24272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731520" y="3260878"/>
            <a:ext cx="9357942" cy="170338"/>
            <a:chOff x="0" y="0"/>
            <a:chExt cx="12477256" cy="227118"/>
          </a:xfrm>
        </p:grpSpPr>
        <p:sp>
          <p:nvSpPr>
            <p:cNvPr id="20" name="AutoShape 20"/>
            <p:cNvSpPr/>
            <p:nvPr/>
          </p:nvSpPr>
          <p:spPr>
            <a:xfrm>
              <a:off x="113559" y="106108"/>
              <a:ext cx="12363697" cy="14901"/>
            </a:xfrm>
            <a:prstGeom prst="rect">
              <a:avLst/>
            </a:prstGeom>
            <a:solidFill>
              <a:srgbClr val="242725">
                <a:alpha val="6667"/>
              </a:srgbClr>
            </a:solid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0" y="0"/>
              <a:ext cx="227118" cy="227118"/>
              <a:chOff x="0" y="0"/>
              <a:chExt cx="6350000" cy="63500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32358E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2282777" y="0"/>
              <a:ext cx="227118" cy="227118"/>
              <a:chOff x="0" y="0"/>
              <a:chExt cx="6350000" cy="63500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32358E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4565555" y="0"/>
              <a:ext cx="227118" cy="227118"/>
              <a:chOff x="0" y="0"/>
              <a:chExt cx="6350000" cy="63500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32358E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6848332" y="0"/>
              <a:ext cx="227118" cy="227118"/>
              <a:chOff x="0" y="0"/>
              <a:chExt cx="6350000" cy="63500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32358E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9131109" y="0"/>
              <a:ext cx="227118" cy="227118"/>
              <a:chOff x="0" y="0"/>
              <a:chExt cx="6350000" cy="63500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32358E"/>
              </a:solidFill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31" name="Freeform 31"/>
          <p:cNvSpPr/>
          <p:nvPr/>
        </p:nvSpPr>
        <p:spPr>
          <a:xfrm>
            <a:off x="8614806" y="6374064"/>
            <a:ext cx="915310" cy="787166"/>
          </a:xfrm>
          <a:custGeom>
            <a:avLst/>
            <a:gdLst/>
            <a:ahLst/>
            <a:cxnLst/>
            <a:rect l="l" t="t" r="r" b="b"/>
            <a:pathLst>
              <a:path w="915310" h="787166">
                <a:moveTo>
                  <a:pt x="0" y="0"/>
                </a:moveTo>
                <a:lnTo>
                  <a:pt x="915310" y="0"/>
                </a:lnTo>
                <a:lnTo>
                  <a:pt x="915310" y="787166"/>
                </a:lnTo>
                <a:lnTo>
                  <a:pt x="0" y="7871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>
            <a:off x="45252" y="256228"/>
            <a:ext cx="1916753" cy="1720285"/>
          </a:xfrm>
          <a:custGeom>
            <a:avLst/>
            <a:gdLst/>
            <a:ahLst/>
            <a:cxnLst/>
            <a:rect l="l" t="t" r="r" b="b"/>
            <a:pathLst>
              <a:path w="1916753" h="1720285">
                <a:moveTo>
                  <a:pt x="0" y="0"/>
                </a:moveTo>
                <a:lnTo>
                  <a:pt x="1916753" y="0"/>
                </a:lnTo>
                <a:lnTo>
                  <a:pt x="1916753" y="1720285"/>
                </a:lnTo>
                <a:lnTo>
                  <a:pt x="0" y="17202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3" name="Group 16">
            <a:extLst>
              <a:ext uri="{FF2B5EF4-FFF2-40B4-BE49-F238E27FC236}">
                <a16:creationId xmlns:a16="http://schemas.microsoft.com/office/drawing/2014/main" id="{BF0FF47C-8A95-4C8F-F008-524F9AD4288A}"/>
              </a:ext>
            </a:extLst>
          </p:cNvPr>
          <p:cNvGrpSpPr/>
          <p:nvPr/>
        </p:nvGrpSpPr>
        <p:grpSpPr>
          <a:xfrm>
            <a:off x="731520" y="6031776"/>
            <a:ext cx="1230485" cy="827150"/>
            <a:chOff x="0" y="-47625"/>
            <a:chExt cx="1640646" cy="1102866"/>
          </a:xfrm>
        </p:grpSpPr>
        <p:sp>
          <p:nvSpPr>
            <p:cNvPr id="34" name="TextBox 17">
              <a:extLst>
                <a:ext uri="{FF2B5EF4-FFF2-40B4-BE49-F238E27FC236}">
                  <a16:creationId xmlns:a16="http://schemas.microsoft.com/office/drawing/2014/main" id="{A43C78B1-F093-D546-E988-B31176009F85}"/>
                </a:ext>
              </a:extLst>
            </p:cNvPr>
            <p:cNvSpPr txBox="1"/>
            <p:nvPr/>
          </p:nvSpPr>
          <p:spPr>
            <a:xfrm>
              <a:off x="0" y="-47625"/>
              <a:ext cx="1640646" cy="11028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0"/>
                </a:lnSpc>
                <a:spcBef>
                  <a:spcPct val="0"/>
                </a:spcBef>
              </a:pPr>
              <a:r>
                <a:rPr lang="en-US" sz="1600" spc="16" dirty="0">
                  <a:solidFill>
                    <a:srgbClr val="242725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Risk-Based Oversight Programs</a:t>
              </a:r>
            </a:p>
          </p:txBody>
        </p:sp>
        <p:sp>
          <p:nvSpPr>
            <p:cNvPr id="35" name="TextBox 18">
              <a:extLst>
                <a:ext uri="{FF2B5EF4-FFF2-40B4-BE49-F238E27FC236}">
                  <a16:creationId xmlns:a16="http://schemas.microsoft.com/office/drawing/2014/main" id="{313852BB-013D-1067-6709-B1FB99489598}"/>
                </a:ext>
              </a:extLst>
            </p:cNvPr>
            <p:cNvSpPr txBox="1"/>
            <p:nvPr/>
          </p:nvSpPr>
          <p:spPr>
            <a:xfrm>
              <a:off x="0" y="509271"/>
              <a:ext cx="1640646" cy="316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59"/>
                </a:lnSpc>
                <a:spcBef>
                  <a:spcPct val="0"/>
                </a:spcBef>
              </a:pPr>
              <a:endParaRPr lang="en-US" sz="1400" dirty="0">
                <a:solidFill>
                  <a:srgbClr val="24272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6" name="Group 19">
            <a:extLst>
              <a:ext uri="{FF2B5EF4-FFF2-40B4-BE49-F238E27FC236}">
                <a16:creationId xmlns:a16="http://schemas.microsoft.com/office/drawing/2014/main" id="{E322FFD0-9F64-E8DC-BBC8-022154C47D59}"/>
              </a:ext>
            </a:extLst>
          </p:cNvPr>
          <p:cNvGrpSpPr/>
          <p:nvPr/>
        </p:nvGrpSpPr>
        <p:grpSpPr>
          <a:xfrm>
            <a:off x="707200" y="5585427"/>
            <a:ext cx="9357942" cy="170338"/>
            <a:chOff x="0" y="0"/>
            <a:chExt cx="12477256" cy="227118"/>
          </a:xfrm>
        </p:grpSpPr>
        <p:sp>
          <p:nvSpPr>
            <p:cNvPr id="37" name="AutoShape 20">
              <a:extLst>
                <a:ext uri="{FF2B5EF4-FFF2-40B4-BE49-F238E27FC236}">
                  <a16:creationId xmlns:a16="http://schemas.microsoft.com/office/drawing/2014/main" id="{64DC6E3C-795D-AF7A-0BD9-6025A2126116}"/>
                </a:ext>
              </a:extLst>
            </p:cNvPr>
            <p:cNvSpPr/>
            <p:nvPr/>
          </p:nvSpPr>
          <p:spPr>
            <a:xfrm>
              <a:off x="113559" y="106108"/>
              <a:ext cx="12363697" cy="14901"/>
            </a:xfrm>
            <a:prstGeom prst="rect">
              <a:avLst/>
            </a:prstGeom>
            <a:solidFill>
              <a:srgbClr val="242725">
                <a:alpha val="6667"/>
              </a:srgbClr>
            </a:solid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" name="Group 21">
              <a:extLst>
                <a:ext uri="{FF2B5EF4-FFF2-40B4-BE49-F238E27FC236}">
                  <a16:creationId xmlns:a16="http://schemas.microsoft.com/office/drawing/2014/main" id="{8E61DABA-B4D7-6C96-46CF-B81B5222864D}"/>
                </a:ext>
              </a:extLst>
            </p:cNvPr>
            <p:cNvGrpSpPr/>
            <p:nvPr/>
          </p:nvGrpSpPr>
          <p:grpSpPr>
            <a:xfrm>
              <a:off x="0" y="0"/>
              <a:ext cx="227118" cy="227118"/>
              <a:chOff x="0" y="0"/>
              <a:chExt cx="6350000" cy="6350000"/>
            </a:xfrm>
          </p:grpSpPr>
          <p:sp>
            <p:nvSpPr>
              <p:cNvPr id="47" name="Freeform 22">
                <a:extLst>
                  <a:ext uri="{FF2B5EF4-FFF2-40B4-BE49-F238E27FC236}">
                    <a16:creationId xmlns:a16="http://schemas.microsoft.com/office/drawing/2014/main" id="{3EEC23AD-A5DF-5AFE-8F7E-7E4B72ADC76F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32358E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9" name="Group 23">
              <a:extLst>
                <a:ext uri="{FF2B5EF4-FFF2-40B4-BE49-F238E27FC236}">
                  <a16:creationId xmlns:a16="http://schemas.microsoft.com/office/drawing/2014/main" id="{5F096A0E-935F-6E60-6AD8-764A5D6DE918}"/>
                </a:ext>
              </a:extLst>
            </p:cNvPr>
            <p:cNvGrpSpPr/>
            <p:nvPr/>
          </p:nvGrpSpPr>
          <p:grpSpPr>
            <a:xfrm>
              <a:off x="2282777" y="0"/>
              <a:ext cx="227118" cy="227118"/>
              <a:chOff x="0" y="0"/>
              <a:chExt cx="6350000" cy="6350000"/>
            </a:xfrm>
          </p:grpSpPr>
          <p:sp>
            <p:nvSpPr>
              <p:cNvPr id="46" name="Freeform 24">
                <a:extLst>
                  <a:ext uri="{FF2B5EF4-FFF2-40B4-BE49-F238E27FC236}">
                    <a16:creationId xmlns:a16="http://schemas.microsoft.com/office/drawing/2014/main" id="{6DAC9B8D-3C2F-DCF8-FFDF-380447E5DDCC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32358E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3" name="Group 16">
            <a:extLst>
              <a:ext uri="{FF2B5EF4-FFF2-40B4-BE49-F238E27FC236}">
                <a16:creationId xmlns:a16="http://schemas.microsoft.com/office/drawing/2014/main" id="{7FCA0F43-566F-A24A-FDA7-8DF0D21FE22D}"/>
              </a:ext>
            </a:extLst>
          </p:cNvPr>
          <p:cNvGrpSpPr/>
          <p:nvPr/>
        </p:nvGrpSpPr>
        <p:grpSpPr>
          <a:xfrm>
            <a:off x="2424231" y="6031776"/>
            <a:ext cx="1230485" cy="654916"/>
            <a:chOff x="0" y="-47625"/>
            <a:chExt cx="1640646" cy="873221"/>
          </a:xfrm>
        </p:grpSpPr>
        <p:sp>
          <p:nvSpPr>
            <p:cNvPr id="64" name="TextBox 17">
              <a:extLst>
                <a:ext uri="{FF2B5EF4-FFF2-40B4-BE49-F238E27FC236}">
                  <a16:creationId xmlns:a16="http://schemas.microsoft.com/office/drawing/2014/main" id="{5085C6C1-D498-DA5F-8749-0FAFEA1B1BEC}"/>
                </a:ext>
              </a:extLst>
            </p:cNvPr>
            <p:cNvSpPr txBox="1"/>
            <p:nvPr/>
          </p:nvSpPr>
          <p:spPr>
            <a:xfrm>
              <a:off x="0" y="-47625"/>
              <a:ext cx="1640646" cy="7266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0"/>
                </a:lnSpc>
                <a:spcBef>
                  <a:spcPct val="0"/>
                </a:spcBef>
              </a:pPr>
              <a:r>
                <a:rPr lang="en-US" sz="1600" spc="16" dirty="0">
                  <a:solidFill>
                    <a:srgbClr val="242725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Used Bus Sales </a:t>
              </a:r>
            </a:p>
          </p:txBody>
        </p:sp>
        <p:sp>
          <p:nvSpPr>
            <p:cNvPr id="65" name="TextBox 18">
              <a:extLst>
                <a:ext uri="{FF2B5EF4-FFF2-40B4-BE49-F238E27FC236}">
                  <a16:creationId xmlns:a16="http://schemas.microsoft.com/office/drawing/2014/main" id="{1F1207EC-A3AC-C307-C851-6A211BC3D66A}"/>
                </a:ext>
              </a:extLst>
            </p:cNvPr>
            <p:cNvSpPr txBox="1"/>
            <p:nvPr/>
          </p:nvSpPr>
          <p:spPr>
            <a:xfrm>
              <a:off x="0" y="509271"/>
              <a:ext cx="1640646" cy="316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59"/>
                </a:lnSpc>
                <a:spcBef>
                  <a:spcPct val="0"/>
                </a:spcBef>
              </a:pPr>
              <a:endParaRPr lang="en-US" sz="1400" dirty="0">
                <a:solidFill>
                  <a:srgbClr val="24272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88635" y="3001838"/>
            <a:ext cx="3318740" cy="3318740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42725">
                <a:alpha val="4706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AutoShape 4"/>
          <p:cNvSpPr/>
          <p:nvPr/>
        </p:nvSpPr>
        <p:spPr>
          <a:xfrm>
            <a:off x="-236307" y="7266790"/>
            <a:ext cx="10061826" cy="96820"/>
          </a:xfrm>
          <a:prstGeom prst="rect">
            <a:avLst/>
          </a:prstGeom>
          <a:solidFill>
            <a:srgbClr val="32358E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6403311" y="3680083"/>
            <a:ext cx="1689387" cy="1689387"/>
          </a:xfrm>
          <a:custGeom>
            <a:avLst/>
            <a:gdLst/>
            <a:ahLst/>
            <a:cxnLst/>
            <a:rect l="l" t="t" r="r" b="b"/>
            <a:pathLst>
              <a:path w="1689387" h="1689387">
                <a:moveTo>
                  <a:pt x="0" y="0"/>
                </a:moveTo>
                <a:lnTo>
                  <a:pt x="1689387" y="0"/>
                </a:lnTo>
                <a:lnTo>
                  <a:pt x="1689387" y="1689387"/>
                </a:lnTo>
                <a:lnTo>
                  <a:pt x="0" y="16893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548640" y="995561"/>
            <a:ext cx="8656320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3600" dirty="0">
                <a:solidFill>
                  <a:srgbClr val="242725"/>
                </a:solidFill>
                <a:latin typeface="Roboto Bold"/>
                <a:ea typeface="Roboto Bold"/>
                <a:cs typeface="Roboto Bold"/>
                <a:sym typeface="Roboto Bold"/>
              </a:rPr>
              <a:t>FTA Changes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731520" y="2667089"/>
            <a:ext cx="4272073" cy="3471330"/>
            <a:chOff x="0" y="-47625"/>
            <a:chExt cx="5696098" cy="4628440"/>
          </a:xfrm>
        </p:grpSpPr>
        <p:sp>
          <p:nvSpPr>
            <p:cNvPr id="8" name="TextBox 8"/>
            <p:cNvSpPr txBox="1"/>
            <p:nvPr/>
          </p:nvSpPr>
          <p:spPr>
            <a:xfrm>
              <a:off x="0" y="-47625"/>
              <a:ext cx="5696098" cy="350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0"/>
                </a:lnSpc>
                <a:spcBef>
                  <a:spcPct val="0"/>
                </a:spcBef>
              </a:pPr>
              <a:r>
                <a:rPr lang="en-US" sz="1600" spc="16" dirty="0">
                  <a:solidFill>
                    <a:srgbClr val="242725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Staff Reductions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499746"/>
              <a:ext cx="5696098" cy="1102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0"/>
                </a:lnSpc>
                <a:spcBef>
                  <a:spcPct val="0"/>
                </a:spcBef>
              </a:pPr>
              <a:r>
                <a:rPr lang="en-US" sz="1600" dirty="0">
                  <a:solidFill>
                    <a:srgbClr val="242725"/>
                  </a:solidFill>
                  <a:latin typeface="Roboto"/>
                  <a:ea typeface="Roboto"/>
                  <a:cs typeface="Roboto"/>
                  <a:sym typeface="Roboto"/>
                </a:rPr>
                <a:t>From 780 to 500, with a lot of familiar names leaving. Re-organization underway. Core capacity concerns.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2203980"/>
              <a:ext cx="5696098" cy="350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0"/>
                </a:lnSpc>
                <a:spcBef>
                  <a:spcPct val="0"/>
                </a:spcBef>
              </a:pPr>
              <a:r>
                <a:rPr lang="en-US" sz="1600" spc="16" dirty="0">
                  <a:solidFill>
                    <a:srgbClr val="242725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Molinaro Takes the Helm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2751351"/>
              <a:ext cx="5696098" cy="14790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0"/>
                </a:lnSpc>
                <a:spcBef>
                  <a:spcPct val="0"/>
                </a:spcBef>
              </a:pPr>
              <a:r>
                <a:rPr lang="en-US" sz="1600" dirty="0">
                  <a:solidFill>
                    <a:srgbClr val="242725"/>
                  </a:solidFill>
                  <a:latin typeface="Roboto"/>
                  <a:ea typeface="Roboto"/>
                  <a:cs typeface="Roboto"/>
                  <a:sym typeface="Roboto"/>
                </a:rPr>
                <a:t>Former Congressman Marcus Molinaro (R-NY) was named FTA Administrator in August. Focus on outcomes, accessibility and innovation.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3682922"/>
              <a:ext cx="5696098" cy="350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0"/>
                </a:lnSpc>
                <a:spcBef>
                  <a:spcPct val="0"/>
                </a:spcBef>
              </a:pPr>
              <a:endParaRPr lang="en-US" sz="1600" spc="16" dirty="0">
                <a:solidFill>
                  <a:srgbClr val="242725"/>
                </a:solidFill>
                <a:latin typeface="Roboto Bold"/>
                <a:ea typeface="Roboto Bold"/>
                <a:cs typeface="Roboto Bold"/>
                <a:sym typeface="Roboto Bold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4230292"/>
              <a:ext cx="5696098" cy="350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0"/>
                </a:lnSpc>
                <a:spcBef>
                  <a:spcPct val="0"/>
                </a:spcBef>
              </a:pPr>
              <a:endParaRPr lang="en-US" sz="1600" dirty="0">
                <a:solidFill>
                  <a:srgbClr val="24272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>
            <a:off x="8614806" y="6374064"/>
            <a:ext cx="915310" cy="787166"/>
          </a:xfrm>
          <a:custGeom>
            <a:avLst/>
            <a:gdLst/>
            <a:ahLst/>
            <a:cxnLst/>
            <a:rect l="l" t="t" r="r" b="b"/>
            <a:pathLst>
              <a:path w="915310" h="787166">
                <a:moveTo>
                  <a:pt x="0" y="0"/>
                </a:moveTo>
                <a:lnTo>
                  <a:pt x="915310" y="0"/>
                </a:lnTo>
                <a:lnTo>
                  <a:pt x="915310" y="787166"/>
                </a:lnTo>
                <a:lnTo>
                  <a:pt x="0" y="7871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64AFACF-2653-1F78-F1CE-9A87B04EE104}"/>
              </a:ext>
            </a:extLst>
          </p:cNvPr>
          <p:cNvGrpSpPr/>
          <p:nvPr/>
        </p:nvGrpSpPr>
        <p:grpSpPr>
          <a:xfrm>
            <a:off x="6565721" y="2562214"/>
            <a:ext cx="2411661" cy="2411661"/>
            <a:chOff x="0" y="0"/>
            <a:chExt cx="6350000" cy="6350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12DC224-ED5F-08A3-D076-6607BC20105E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42725">
                <a:alpha val="4706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C4ADB4CD-062A-0FA8-5185-9EFD1AC74FCE}"/>
              </a:ext>
            </a:extLst>
          </p:cNvPr>
          <p:cNvGrpSpPr/>
          <p:nvPr/>
        </p:nvGrpSpPr>
        <p:grpSpPr>
          <a:xfrm>
            <a:off x="4284487" y="1135494"/>
            <a:ext cx="2411661" cy="2411661"/>
            <a:chOff x="0" y="0"/>
            <a:chExt cx="6350000" cy="63500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63178B16-FEB0-ABA2-E58F-883C2720D736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42725">
                <a:alpha val="4706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98A3B97B-96A2-8C40-AE19-0C8D1A51E7D0}"/>
              </a:ext>
            </a:extLst>
          </p:cNvPr>
          <p:cNvGrpSpPr/>
          <p:nvPr/>
        </p:nvGrpSpPr>
        <p:grpSpPr>
          <a:xfrm>
            <a:off x="4284487" y="3768044"/>
            <a:ext cx="2411661" cy="2411661"/>
            <a:chOff x="0" y="0"/>
            <a:chExt cx="6350000" cy="63500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6E529A25-86CE-9F04-7290-1BDF14574060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42725">
                <a:alpha val="4706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AutoShape 8">
            <a:extLst>
              <a:ext uri="{FF2B5EF4-FFF2-40B4-BE49-F238E27FC236}">
                <a16:creationId xmlns:a16="http://schemas.microsoft.com/office/drawing/2014/main" id="{D560313E-9C75-DD98-BF3E-D828E83A8A7C}"/>
              </a:ext>
            </a:extLst>
          </p:cNvPr>
          <p:cNvSpPr/>
          <p:nvPr/>
        </p:nvSpPr>
        <p:spPr>
          <a:xfrm rot="-5400000">
            <a:off x="-4815851" y="4581016"/>
            <a:ext cx="10061826" cy="430124"/>
          </a:xfrm>
          <a:prstGeom prst="rect">
            <a:avLst/>
          </a:prstGeom>
          <a:solidFill>
            <a:srgbClr val="32358E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B7C160F8-731F-6463-029D-16A8293063B3}"/>
              </a:ext>
            </a:extLst>
          </p:cNvPr>
          <p:cNvSpPr/>
          <p:nvPr/>
        </p:nvSpPr>
        <p:spPr>
          <a:xfrm rot="-5400000">
            <a:off x="6856781" y="-766541"/>
            <a:ext cx="3901440" cy="1892198"/>
          </a:xfrm>
          <a:custGeom>
            <a:avLst/>
            <a:gdLst/>
            <a:ahLst/>
            <a:cxnLst/>
            <a:rect l="l" t="t" r="r" b="b"/>
            <a:pathLst>
              <a:path w="3901440" h="1892198">
                <a:moveTo>
                  <a:pt x="0" y="0"/>
                </a:moveTo>
                <a:lnTo>
                  <a:pt x="3901440" y="0"/>
                </a:lnTo>
                <a:lnTo>
                  <a:pt x="3901440" y="1892199"/>
                </a:lnTo>
                <a:lnTo>
                  <a:pt x="0" y="18921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6AA4AF6B-8A83-9D94-ABBC-08886385BFEF}"/>
              </a:ext>
            </a:extLst>
          </p:cNvPr>
          <p:cNvSpPr/>
          <p:nvPr/>
        </p:nvSpPr>
        <p:spPr>
          <a:xfrm>
            <a:off x="8614806" y="6374064"/>
            <a:ext cx="915310" cy="787166"/>
          </a:xfrm>
          <a:custGeom>
            <a:avLst/>
            <a:gdLst/>
            <a:ahLst/>
            <a:cxnLst/>
            <a:rect l="l" t="t" r="r" b="b"/>
            <a:pathLst>
              <a:path w="915310" h="787166">
                <a:moveTo>
                  <a:pt x="0" y="0"/>
                </a:moveTo>
                <a:lnTo>
                  <a:pt x="915310" y="0"/>
                </a:lnTo>
                <a:lnTo>
                  <a:pt x="915310" y="787166"/>
                </a:lnTo>
                <a:lnTo>
                  <a:pt x="0" y="7871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56FED4F3-A8A9-99C2-E753-6DE369CBB79F}"/>
              </a:ext>
            </a:extLst>
          </p:cNvPr>
          <p:cNvSpPr txBox="1"/>
          <p:nvPr/>
        </p:nvSpPr>
        <p:spPr>
          <a:xfrm>
            <a:off x="809587" y="2795532"/>
            <a:ext cx="4148596" cy="1654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dirty="0">
                <a:solidFill>
                  <a:srgbClr val="242725"/>
                </a:solidFill>
                <a:latin typeface="Roboto"/>
                <a:ea typeface="Roboto"/>
                <a:cs typeface="Roboto"/>
                <a:sym typeface="Roboto"/>
              </a:rPr>
              <a:t>Appropriations &amp;</a:t>
            </a:r>
          </a:p>
          <a:p>
            <a:pPr algn="l">
              <a:lnSpc>
                <a:spcPts val="4320"/>
              </a:lnSpc>
            </a:pPr>
            <a:r>
              <a:rPr lang="en-US" sz="3600" dirty="0">
                <a:solidFill>
                  <a:srgbClr val="242725"/>
                </a:solidFill>
                <a:latin typeface="Roboto"/>
                <a:ea typeface="Roboto"/>
                <a:cs typeface="Roboto"/>
                <a:sym typeface="Roboto"/>
              </a:rPr>
              <a:t>Budget Reconciliation</a:t>
            </a:r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C98AC569-F150-493F-3FCE-AF3DB0477F6B}"/>
              </a:ext>
            </a:extLst>
          </p:cNvPr>
          <p:cNvGrpSpPr/>
          <p:nvPr/>
        </p:nvGrpSpPr>
        <p:grpSpPr>
          <a:xfrm>
            <a:off x="4647064" y="1611256"/>
            <a:ext cx="1686508" cy="1447038"/>
            <a:chOff x="0" y="-47625"/>
            <a:chExt cx="2248677" cy="1929384"/>
          </a:xfrm>
        </p:grpSpPr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D77907EF-8105-0DA8-9619-75C78165F15A}"/>
                </a:ext>
              </a:extLst>
            </p:cNvPr>
            <p:cNvSpPr txBox="1"/>
            <p:nvPr/>
          </p:nvSpPr>
          <p:spPr>
            <a:xfrm>
              <a:off x="0" y="-47625"/>
              <a:ext cx="2248677" cy="350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  <a:spcBef>
                  <a:spcPct val="0"/>
                </a:spcBef>
              </a:pPr>
              <a:r>
                <a:rPr lang="en-US" sz="1600" spc="16" dirty="0">
                  <a:solidFill>
                    <a:srgbClr val="242725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FY 2025</a:t>
              </a:r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0716A748-60FE-740D-0D2D-B7895A35EBBE}"/>
                </a:ext>
              </a:extLst>
            </p:cNvPr>
            <p:cNvSpPr txBox="1"/>
            <p:nvPr/>
          </p:nvSpPr>
          <p:spPr>
            <a:xfrm>
              <a:off x="0" y="539511"/>
              <a:ext cx="2248677" cy="1342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 dirty="0">
                  <a:solidFill>
                    <a:srgbClr val="242725"/>
                  </a:solidFill>
                  <a:latin typeface="Roboto"/>
                  <a:ea typeface="Roboto"/>
                  <a:cs typeface="Roboto"/>
                  <a:sym typeface="Roboto"/>
                </a:rPr>
                <a:t>Finalized in March with slight increases to transit; follows IIJA</a:t>
              </a:r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54785C0C-830F-3987-FD44-0825EE6A93CC}"/>
              </a:ext>
            </a:extLst>
          </p:cNvPr>
          <p:cNvGrpSpPr/>
          <p:nvPr/>
        </p:nvGrpSpPr>
        <p:grpSpPr>
          <a:xfrm>
            <a:off x="4647063" y="4119924"/>
            <a:ext cx="1686509" cy="1739064"/>
            <a:chOff x="-1" y="-47625"/>
            <a:chExt cx="2248678" cy="2318753"/>
          </a:xfrm>
        </p:grpSpPr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0EABB49E-F93C-402C-E915-7956BA5EAACA}"/>
                </a:ext>
              </a:extLst>
            </p:cNvPr>
            <p:cNvSpPr txBox="1"/>
            <p:nvPr/>
          </p:nvSpPr>
          <p:spPr>
            <a:xfrm>
              <a:off x="0" y="-47625"/>
              <a:ext cx="2248677" cy="350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  <a:spcBef>
                  <a:spcPct val="0"/>
                </a:spcBef>
              </a:pPr>
              <a:r>
                <a:rPr lang="en-US" sz="1600" spc="16" dirty="0">
                  <a:solidFill>
                    <a:srgbClr val="242725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FY 2026</a:t>
              </a:r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2D333E20-3E75-BBD0-815B-ECE50EC11A1D}"/>
                </a:ext>
              </a:extLst>
            </p:cNvPr>
            <p:cNvSpPr txBox="1"/>
            <p:nvPr/>
          </p:nvSpPr>
          <p:spPr>
            <a:xfrm>
              <a:off x="-1" y="586906"/>
              <a:ext cx="2248677" cy="16842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 dirty="0">
                  <a:solidFill>
                    <a:srgbClr val="242725"/>
                  </a:solidFill>
                  <a:latin typeface="Roboto"/>
                  <a:ea typeface="Roboto"/>
                  <a:cs typeface="Roboto"/>
                  <a:sym typeface="Roboto"/>
                </a:rPr>
                <a:t>Transit and the Big Beautiful Bill, potential appropriations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 dirty="0">
                  <a:solidFill>
                    <a:srgbClr val="242725"/>
                  </a:solidFill>
                  <a:latin typeface="Roboto"/>
                  <a:ea typeface="Roboto"/>
                  <a:cs typeface="Roboto"/>
                  <a:sym typeface="Roboto"/>
                </a:rPr>
                <a:t>delays </a:t>
              </a:r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581104F4-6734-12EA-8EF3-E09B023002B8}"/>
              </a:ext>
            </a:extLst>
          </p:cNvPr>
          <p:cNvGrpSpPr/>
          <p:nvPr/>
        </p:nvGrpSpPr>
        <p:grpSpPr>
          <a:xfrm>
            <a:off x="6928298" y="2927531"/>
            <a:ext cx="1686508" cy="1703518"/>
            <a:chOff x="0" y="-47625"/>
            <a:chExt cx="2248677" cy="2271357"/>
          </a:xfrm>
        </p:grpSpPr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9B7D61E9-C6BC-11B4-8138-B6538FE5EF55}"/>
                </a:ext>
              </a:extLst>
            </p:cNvPr>
            <p:cNvSpPr txBox="1"/>
            <p:nvPr/>
          </p:nvSpPr>
          <p:spPr>
            <a:xfrm>
              <a:off x="0" y="-47625"/>
              <a:ext cx="2248677" cy="7266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  <a:spcBef>
                  <a:spcPct val="0"/>
                </a:spcBef>
              </a:pPr>
              <a:r>
                <a:rPr lang="en-US" sz="1600" spc="16" dirty="0">
                  <a:solidFill>
                    <a:srgbClr val="242725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President’s Budget</a:t>
              </a:r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7CFB5166-8143-7963-0DA8-055FADD4C4AF}"/>
                </a:ext>
              </a:extLst>
            </p:cNvPr>
            <p:cNvSpPr txBox="1"/>
            <p:nvPr/>
          </p:nvSpPr>
          <p:spPr>
            <a:xfrm>
              <a:off x="0" y="539511"/>
              <a:ext cx="2248677" cy="16842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 lang="en-US" sz="1400" dirty="0">
                <a:solidFill>
                  <a:srgbClr val="24272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 dirty="0">
                  <a:solidFill>
                    <a:srgbClr val="242725"/>
                  </a:solidFill>
                  <a:latin typeface="Roboto"/>
                  <a:ea typeface="Roboto"/>
                  <a:cs typeface="Roboto"/>
                  <a:sym typeface="Roboto"/>
                </a:rPr>
                <a:t>Lightly targets transportation programs; few details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8454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B4CEA5F-B579-D589-5117-86C3B69B4451}"/>
              </a:ext>
            </a:extLst>
          </p:cNvPr>
          <p:cNvGrpSpPr/>
          <p:nvPr/>
        </p:nvGrpSpPr>
        <p:grpSpPr>
          <a:xfrm>
            <a:off x="721310" y="731520"/>
            <a:ext cx="9357942" cy="170338"/>
            <a:chOff x="0" y="0"/>
            <a:chExt cx="12477256" cy="227118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F2A9F675-CD6B-20DD-F35B-A7099992A430}"/>
                </a:ext>
              </a:extLst>
            </p:cNvPr>
            <p:cNvSpPr/>
            <p:nvPr/>
          </p:nvSpPr>
          <p:spPr>
            <a:xfrm>
              <a:off x="113559" y="106108"/>
              <a:ext cx="12363697" cy="14901"/>
            </a:xfrm>
            <a:prstGeom prst="rect">
              <a:avLst/>
            </a:prstGeom>
            <a:solidFill>
              <a:srgbClr val="32358E">
                <a:alpha val="6667"/>
              </a:srgbClr>
            </a:solid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1BFDD49B-0764-63AE-62DC-5334A4E1BD27}"/>
                </a:ext>
              </a:extLst>
            </p:cNvPr>
            <p:cNvGrpSpPr/>
            <p:nvPr/>
          </p:nvGrpSpPr>
          <p:grpSpPr>
            <a:xfrm>
              <a:off x="0" y="0"/>
              <a:ext cx="227118" cy="227118"/>
              <a:chOff x="0" y="0"/>
              <a:chExt cx="6350000" cy="6350000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EC2A591D-B688-D4A0-E76D-B08EB04B5C1D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32358E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8">
              <a:extLst>
                <a:ext uri="{FF2B5EF4-FFF2-40B4-BE49-F238E27FC236}">
                  <a16:creationId xmlns:a16="http://schemas.microsoft.com/office/drawing/2014/main" id="{C5A888F1-881D-5E29-C2B5-3582E505286D}"/>
                </a:ext>
              </a:extLst>
            </p:cNvPr>
            <p:cNvGrpSpPr/>
            <p:nvPr/>
          </p:nvGrpSpPr>
          <p:grpSpPr>
            <a:xfrm>
              <a:off x="4565555" y="0"/>
              <a:ext cx="227118" cy="227118"/>
              <a:chOff x="0" y="0"/>
              <a:chExt cx="6350000" cy="6350000"/>
            </a:xfrm>
          </p:grpSpPr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9236BBBA-A936-1CAC-F268-966F39CC37D3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32358E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12">
              <a:extLst>
                <a:ext uri="{FF2B5EF4-FFF2-40B4-BE49-F238E27FC236}">
                  <a16:creationId xmlns:a16="http://schemas.microsoft.com/office/drawing/2014/main" id="{80D950BF-D4B7-229F-DF26-397DBFA9D4B1}"/>
                </a:ext>
              </a:extLst>
            </p:cNvPr>
            <p:cNvGrpSpPr/>
            <p:nvPr/>
          </p:nvGrpSpPr>
          <p:grpSpPr>
            <a:xfrm>
              <a:off x="9131109" y="0"/>
              <a:ext cx="227118" cy="227118"/>
              <a:chOff x="0" y="0"/>
              <a:chExt cx="6350000" cy="6350000"/>
            </a:xfrm>
          </p:grpSpPr>
          <p:sp>
            <p:nvSpPr>
              <p:cNvPr id="9" name="Freeform 13">
                <a:extLst>
                  <a:ext uri="{FF2B5EF4-FFF2-40B4-BE49-F238E27FC236}">
                    <a16:creationId xmlns:a16="http://schemas.microsoft.com/office/drawing/2014/main" id="{11158370-2C43-3C39-AB54-1BB86C526E1A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32358E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4" name="Freeform 14">
            <a:extLst>
              <a:ext uri="{FF2B5EF4-FFF2-40B4-BE49-F238E27FC236}">
                <a16:creationId xmlns:a16="http://schemas.microsoft.com/office/drawing/2014/main" id="{E0A3FBE4-55B3-D648-92EB-7EEF1612EAD7}"/>
              </a:ext>
            </a:extLst>
          </p:cNvPr>
          <p:cNvSpPr/>
          <p:nvPr/>
        </p:nvSpPr>
        <p:spPr>
          <a:xfrm>
            <a:off x="8614806" y="6374064"/>
            <a:ext cx="915310" cy="787166"/>
          </a:xfrm>
          <a:custGeom>
            <a:avLst/>
            <a:gdLst/>
            <a:ahLst/>
            <a:cxnLst/>
            <a:rect l="l" t="t" r="r" b="b"/>
            <a:pathLst>
              <a:path w="915310" h="787166">
                <a:moveTo>
                  <a:pt x="0" y="0"/>
                </a:moveTo>
                <a:lnTo>
                  <a:pt x="915310" y="0"/>
                </a:lnTo>
                <a:lnTo>
                  <a:pt x="915310" y="787166"/>
                </a:lnTo>
                <a:lnTo>
                  <a:pt x="0" y="7871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6FE7B27C-868B-03BD-4F9F-15BDC6182EBD}"/>
              </a:ext>
            </a:extLst>
          </p:cNvPr>
          <p:cNvGrpSpPr/>
          <p:nvPr/>
        </p:nvGrpSpPr>
        <p:grpSpPr>
          <a:xfrm>
            <a:off x="721310" y="1250688"/>
            <a:ext cx="1564690" cy="654916"/>
            <a:chOff x="0" y="-47625"/>
            <a:chExt cx="2086252" cy="873221"/>
          </a:xfrm>
        </p:grpSpPr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B342027C-D611-8DD7-C228-2A100C2E4201}"/>
                </a:ext>
              </a:extLst>
            </p:cNvPr>
            <p:cNvSpPr txBox="1"/>
            <p:nvPr/>
          </p:nvSpPr>
          <p:spPr>
            <a:xfrm>
              <a:off x="0" y="-47625"/>
              <a:ext cx="2086252" cy="72669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240"/>
                </a:lnSpc>
                <a:spcBef>
                  <a:spcPct val="0"/>
                </a:spcBef>
              </a:pPr>
              <a:r>
                <a:rPr lang="en-US" sz="1600" spc="16" dirty="0">
                  <a:solidFill>
                    <a:srgbClr val="242725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IIJA Reauthorization</a:t>
              </a:r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27E412CA-92C0-D86A-6652-D9AB878BA9F0}"/>
                </a:ext>
              </a:extLst>
            </p:cNvPr>
            <p:cNvSpPr txBox="1"/>
            <p:nvPr/>
          </p:nvSpPr>
          <p:spPr>
            <a:xfrm>
              <a:off x="0" y="509271"/>
              <a:ext cx="1640646" cy="316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59"/>
                </a:lnSpc>
                <a:spcBef>
                  <a:spcPct val="0"/>
                </a:spcBef>
              </a:pPr>
              <a:endParaRPr lang="en-US" sz="1400" dirty="0">
                <a:solidFill>
                  <a:srgbClr val="24272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8BB308D1-7337-150A-EA51-ADE7259A94A5}"/>
              </a:ext>
            </a:extLst>
          </p:cNvPr>
          <p:cNvSpPr txBox="1"/>
          <p:nvPr/>
        </p:nvSpPr>
        <p:spPr>
          <a:xfrm>
            <a:off x="721310" y="4796229"/>
            <a:ext cx="735589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600" dirty="0">
                <a:solidFill>
                  <a:srgbClr val="242725"/>
                </a:solidFill>
                <a:latin typeface="Roboto Bold"/>
                <a:ea typeface="Roboto Bold"/>
                <a:cs typeface="Roboto Bold"/>
                <a:sym typeface="Roboto Bold"/>
              </a:rPr>
              <a:t>CTAA’s Key Congressional Efforts</a:t>
            </a: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B9092E48-06E9-379F-2E4F-A45F23139D6D}"/>
              </a:ext>
            </a:extLst>
          </p:cNvPr>
          <p:cNvSpPr txBox="1"/>
          <p:nvPr/>
        </p:nvSpPr>
        <p:spPr>
          <a:xfrm>
            <a:off x="2433393" y="1668360"/>
            <a:ext cx="1230485" cy="237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  <a:spcBef>
                <a:spcPct val="0"/>
              </a:spcBef>
            </a:pPr>
            <a:endParaRPr lang="en-US" sz="1400" dirty="0">
              <a:solidFill>
                <a:srgbClr val="24272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3" name="Group 23">
            <a:extLst>
              <a:ext uri="{FF2B5EF4-FFF2-40B4-BE49-F238E27FC236}">
                <a16:creationId xmlns:a16="http://schemas.microsoft.com/office/drawing/2014/main" id="{3F4EBD2E-BB1A-82A9-1D6A-A606F804E693}"/>
              </a:ext>
            </a:extLst>
          </p:cNvPr>
          <p:cNvGrpSpPr/>
          <p:nvPr/>
        </p:nvGrpSpPr>
        <p:grpSpPr>
          <a:xfrm>
            <a:off x="4145476" y="1250688"/>
            <a:ext cx="1230485" cy="1391407"/>
            <a:chOff x="0" y="-47625"/>
            <a:chExt cx="1640646" cy="1855208"/>
          </a:xfrm>
        </p:grpSpPr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96B18419-471D-967B-11F4-0219DEEA866D}"/>
                </a:ext>
              </a:extLst>
            </p:cNvPr>
            <p:cNvSpPr txBox="1"/>
            <p:nvPr/>
          </p:nvSpPr>
          <p:spPr>
            <a:xfrm>
              <a:off x="0" y="-47625"/>
              <a:ext cx="1640646" cy="18552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0"/>
                </a:lnSpc>
                <a:spcBef>
                  <a:spcPct val="0"/>
                </a:spcBef>
              </a:pPr>
              <a:r>
                <a:rPr lang="en-US" sz="1600" spc="16" dirty="0">
                  <a:solidFill>
                    <a:srgbClr val="242725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Senate Banking Committee</a:t>
              </a:r>
            </a:p>
            <a:p>
              <a:pPr algn="l">
                <a:lnSpc>
                  <a:spcPts val="2240"/>
                </a:lnSpc>
                <a:spcBef>
                  <a:spcPct val="0"/>
                </a:spcBef>
              </a:pPr>
              <a:r>
                <a:rPr lang="en-US" sz="1600" spc="16" dirty="0">
                  <a:solidFill>
                    <a:srgbClr val="242725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Rural Transit Bill</a:t>
              </a:r>
            </a:p>
          </p:txBody>
        </p:sp>
        <p:sp>
          <p:nvSpPr>
            <p:cNvPr id="25" name="TextBox 25">
              <a:extLst>
                <a:ext uri="{FF2B5EF4-FFF2-40B4-BE49-F238E27FC236}">
                  <a16:creationId xmlns:a16="http://schemas.microsoft.com/office/drawing/2014/main" id="{E96C4D0A-AB73-13FD-3405-B186363ABBA9}"/>
                </a:ext>
              </a:extLst>
            </p:cNvPr>
            <p:cNvSpPr txBox="1"/>
            <p:nvPr/>
          </p:nvSpPr>
          <p:spPr>
            <a:xfrm>
              <a:off x="0" y="509271"/>
              <a:ext cx="1640646" cy="316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59"/>
                </a:lnSpc>
                <a:spcBef>
                  <a:spcPct val="0"/>
                </a:spcBef>
              </a:pPr>
              <a:endParaRPr lang="en-US" sz="1400" dirty="0">
                <a:solidFill>
                  <a:srgbClr val="24272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03AA67C2-6FD2-27A0-EE20-3B398657141E}"/>
              </a:ext>
            </a:extLst>
          </p:cNvPr>
          <p:cNvGrpSpPr/>
          <p:nvPr/>
        </p:nvGrpSpPr>
        <p:grpSpPr>
          <a:xfrm>
            <a:off x="7569642" y="1250688"/>
            <a:ext cx="1230485" cy="2519921"/>
            <a:chOff x="0" y="-47625"/>
            <a:chExt cx="1640646" cy="3359892"/>
          </a:xfrm>
        </p:grpSpPr>
        <p:sp>
          <p:nvSpPr>
            <p:cNvPr id="30" name="TextBox 30">
              <a:extLst>
                <a:ext uri="{FF2B5EF4-FFF2-40B4-BE49-F238E27FC236}">
                  <a16:creationId xmlns:a16="http://schemas.microsoft.com/office/drawing/2014/main" id="{F6E14B1D-6C03-9E1D-2D8F-E1A0E949DA84}"/>
                </a:ext>
              </a:extLst>
            </p:cNvPr>
            <p:cNvSpPr txBox="1"/>
            <p:nvPr/>
          </p:nvSpPr>
          <p:spPr>
            <a:xfrm>
              <a:off x="0" y="-47625"/>
              <a:ext cx="1640646" cy="33598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0"/>
                </a:lnSpc>
                <a:spcBef>
                  <a:spcPct val="0"/>
                </a:spcBef>
              </a:pPr>
              <a:r>
                <a:rPr lang="en-US" sz="1600" spc="16" dirty="0">
                  <a:solidFill>
                    <a:srgbClr val="242725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House and Senate stand-alone bills with bi-partisan support increasing STIC set aside</a:t>
              </a:r>
            </a:p>
          </p:txBody>
        </p:sp>
        <p:sp>
          <p:nvSpPr>
            <p:cNvPr id="31" name="TextBox 31">
              <a:extLst>
                <a:ext uri="{FF2B5EF4-FFF2-40B4-BE49-F238E27FC236}">
                  <a16:creationId xmlns:a16="http://schemas.microsoft.com/office/drawing/2014/main" id="{273B6F57-9C4F-AEB1-7BDA-B0D1510F63B8}"/>
                </a:ext>
              </a:extLst>
            </p:cNvPr>
            <p:cNvSpPr txBox="1"/>
            <p:nvPr/>
          </p:nvSpPr>
          <p:spPr>
            <a:xfrm>
              <a:off x="0" y="509271"/>
              <a:ext cx="1640646" cy="316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59"/>
                </a:lnSpc>
                <a:spcBef>
                  <a:spcPct val="0"/>
                </a:spcBef>
              </a:pPr>
              <a:endParaRPr lang="en-US" sz="1400" dirty="0">
                <a:solidFill>
                  <a:srgbClr val="24272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33" name="Picture 32" descr="A white building with a dome&#10;&#10;AI-generated content may be incorrect.">
            <a:extLst>
              <a:ext uri="{FF2B5EF4-FFF2-40B4-BE49-F238E27FC236}">
                <a16:creationId xmlns:a16="http://schemas.microsoft.com/office/drawing/2014/main" id="{0CF10F4C-1B3A-73EF-D88A-4488AD57EF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976411"/>
            <a:ext cx="51689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645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40969" y="1740365"/>
            <a:ext cx="3271661" cy="3271661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42725">
                <a:alpha val="4706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3764180" y="2150177"/>
            <a:ext cx="2933414" cy="3015259"/>
          </a:xfrm>
          <a:custGeom>
            <a:avLst/>
            <a:gdLst/>
            <a:ahLst/>
            <a:cxnLst/>
            <a:rect l="l" t="t" r="r" b="b"/>
            <a:pathLst>
              <a:path w="2933414" h="2926080">
                <a:moveTo>
                  <a:pt x="0" y="0"/>
                </a:moveTo>
                <a:lnTo>
                  <a:pt x="2933413" y="0"/>
                </a:lnTo>
                <a:lnTo>
                  <a:pt x="2933413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7559040" y="-731520"/>
            <a:ext cx="2926080" cy="2926080"/>
          </a:xfrm>
          <a:custGeom>
            <a:avLst/>
            <a:gdLst/>
            <a:ahLst/>
            <a:cxnLst/>
            <a:rect l="l" t="t" r="r" b="b"/>
            <a:pathLst>
              <a:path w="2926080" h="2926080">
                <a:moveTo>
                  <a:pt x="0" y="0"/>
                </a:moveTo>
                <a:lnTo>
                  <a:pt x="2926080" y="0"/>
                </a:lnTo>
                <a:lnTo>
                  <a:pt x="2926080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586537" y="2194560"/>
            <a:ext cx="2039141" cy="1981679"/>
            <a:chOff x="-3" y="-57149"/>
            <a:chExt cx="2718854" cy="1843937"/>
          </a:xfrm>
        </p:grpSpPr>
        <p:sp>
          <p:nvSpPr>
            <p:cNvPr id="7" name="TextBox 7"/>
            <p:cNvSpPr txBox="1"/>
            <p:nvPr/>
          </p:nvSpPr>
          <p:spPr>
            <a:xfrm>
              <a:off x="0" y="-57149"/>
              <a:ext cx="2718851" cy="14020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  <a:spcBef>
                  <a:spcPct val="0"/>
                </a:spcBef>
              </a:pPr>
              <a:r>
                <a:rPr lang="en-US" sz="2000" b="1" dirty="0">
                  <a:solidFill>
                    <a:srgbClr val="242725"/>
                  </a:solidFill>
                  <a:latin typeface="Roboto"/>
                  <a:ea typeface="Roboto"/>
                  <a:cs typeface="Roboto"/>
                  <a:sym typeface="Roboto"/>
                </a:rPr>
                <a:t>Discretionary Grants &amp; Rescissions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-3" y="1017131"/>
              <a:ext cx="2718851" cy="7696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  <a:spcBef>
                  <a:spcPct val="0"/>
                </a:spcBef>
              </a:pPr>
              <a:r>
                <a:rPr lang="en-US" sz="1600" dirty="0">
                  <a:solidFill>
                    <a:srgbClr val="242725"/>
                  </a:solidFill>
                  <a:latin typeface="Roboto"/>
                  <a:ea typeface="Roboto"/>
                  <a:cs typeface="Roboto"/>
                  <a:sym typeface="Roboto"/>
                </a:rPr>
                <a:t>Some discretionary grants are still </a:t>
              </a:r>
              <a:br>
                <a:rPr lang="en-US" sz="1600" dirty="0">
                  <a:solidFill>
                    <a:srgbClr val="24272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1600" dirty="0">
                  <a:solidFill>
                    <a:srgbClr val="242725"/>
                  </a:solidFill>
                  <a:latin typeface="Roboto"/>
                  <a:ea typeface="Roboto"/>
                  <a:cs typeface="Roboto"/>
                  <a:sym typeface="Roboto"/>
                </a:rPr>
                <a:t>”under review”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136528" y="2139296"/>
            <a:ext cx="2039140" cy="1387635"/>
            <a:chOff x="-1" y="-57149"/>
            <a:chExt cx="2718852" cy="1850180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57149"/>
              <a:ext cx="2718851" cy="9233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  <a:spcBef>
                  <a:spcPct val="0"/>
                </a:spcBef>
              </a:pPr>
              <a:r>
                <a:rPr lang="en-US" sz="2000" b="1" dirty="0">
                  <a:solidFill>
                    <a:srgbClr val="242725"/>
                  </a:solidFill>
                  <a:latin typeface="Roboto"/>
                  <a:ea typeface="Roboto"/>
                  <a:cs typeface="Roboto"/>
                  <a:sym typeface="Roboto"/>
                </a:rPr>
                <a:t>Formula vs. Competitive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-1" y="1066336"/>
              <a:ext cx="2718851" cy="7266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  <a:spcBef>
                  <a:spcPct val="0"/>
                </a:spcBef>
              </a:pPr>
              <a:r>
                <a:rPr lang="en-US" sz="1600" dirty="0">
                  <a:solidFill>
                    <a:srgbClr val="242725"/>
                  </a:solidFill>
                  <a:latin typeface="Roboto"/>
                  <a:ea typeface="Roboto"/>
                  <a:cs typeface="Roboto"/>
                  <a:sym typeface="Roboto"/>
                </a:rPr>
                <a:t>What type of funding do you prefer?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8614806" y="6374064"/>
            <a:ext cx="915310" cy="787166"/>
          </a:xfrm>
          <a:custGeom>
            <a:avLst/>
            <a:gdLst/>
            <a:ahLst/>
            <a:cxnLst/>
            <a:rect l="l" t="t" r="r" b="b"/>
            <a:pathLst>
              <a:path w="915310" h="787166">
                <a:moveTo>
                  <a:pt x="0" y="0"/>
                </a:moveTo>
                <a:lnTo>
                  <a:pt x="915310" y="0"/>
                </a:lnTo>
                <a:lnTo>
                  <a:pt x="915310" y="787166"/>
                </a:lnTo>
                <a:lnTo>
                  <a:pt x="0" y="78716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BC2B1982-50A0-DA1D-22C8-687BA9073168}"/>
              </a:ext>
            </a:extLst>
          </p:cNvPr>
          <p:cNvSpPr txBox="1"/>
          <p:nvPr/>
        </p:nvSpPr>
        <p:spPr>
          <a:xfrm>
            <a:off x="548640" y="995561"/>
            <a:ext cx="8656320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3600" dirty="0">
                <a:solidFill>
                  <a:srgbClr val="242725"/>
                </a:solidFill>
                <a:latin typeface="Roboto Bold"/>
                <a:ea typeface="Roboto Bold"/>
                <a:cs typeface="Roboto Bold"/>
                <a:sym typeface="Roboto Bold"/>
              </a:rPr>
              <a:t>Key Transition Issues</a:t>
            </a: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EC89515A-77B3-E506-820B-C7093AD6FA4E}"/>
              </a:ext>
            </a:extLst>
          </p:cNvPr>
          <p:cNvSpPr txBox="1"/>
          <p:nvPr/>
        </p:nvSpPr>
        <p:spPr>
          <a:xfrm>
            <a:off x="6824" y="5324890"/>
            <a:ext cx="2819400" cy="333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242725"/>
                </a:solidFill>
                <a:latin typeface="Roboto"/>
                <a:ea typeface="Roboto"/>
                <a:cs typeface="Roboto"/>
                <a:sym typeface="Roboto"/>
              </a:rPr>
              <a:t>Master Agreements</a:t>
            </a: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C920BD2C-5C02-A2C6-3C1D-2492FD21F59E}"/>
              </a:ext>
            </a:extLst>
          </p:cNvPr>
          <p:cNvSpPr txBox="1"/>
          <p:nvPr/>
        </p:nvSpPr>
        <p:spPr>
          <a:xfrm>
            <a:off x="304800" y="5757255"/>
            <a:ext cx="2039139" cy="545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  <a:spcBef>
                <a:spcPct val="0"/>
              </a:spcBef>
            </a:pPr>
            <a:r>
              <a:rPr lang="en-US" sz="1600" dirty="0">
                <a:solidFill>
                  <a:srgbClr val="242725"/>
                </a:solidFill>
                <a:latin typeface="Roboto"/>
                <a:ea typeface="Roboto"/>
                <a:cs typeface="Roboto"/>
                <a:sym typeface="Roboto"/>
              </a:rPr>
              <a:t>Sanctuary states and Executive Orders</a:t>
            </a:r>
          </a:p>
        </p:txBody>
      </p:sp>
      <p:sp>
        <p:nvSpPr>
          <p:cNvPr id="16" name="TextBox 10">
            <a:extLst>
              <a:ext uri="{FF2B5EF4-FFF2-40B4-BE49-F238E27FC236}">
                <a16:creationId xmlns:a16="http://schemas.microsoft.com/office/drawing/2014/main" id="{0B229E9C-9863-3ECC-E0E4-F7865425DE54}"/>
              </a:ext>
            </a:extLst>
          </p:cNvPr>
          <p:cNvSpPr txBox="1"/>
          <p:nvPr/>
        </p:nvSpPr>
        <p:spPr>
          <a:xfrm>
            <a:off x="6512630" y="4198472"/>
            <a:ext cx="2039139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242725"/>
                </a:solidFill>
                <a:latin typeface="Roboto"/>
                <a:ea typeface="Roboto"/>
                <a:cs typeface="Roboto"/>
                <a:sym typeface="Roboto"/>
              </a:rPr>
              <a:t>The Fiscal Cliff</a:t>
            </a:r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BBB829C9-5D64-E655-ADCA-661A581E25EA}"/>
              </a:ext>
            </a:extLst>
          </p:cNvPr>
          <p:cNvSpPr txBox="1"/>
          <p:nvPr/>
        </p:nvSpPr>
        <p:spPr>
          <a:xfrm>
            <a:off x="6747786" y="4685308"/>
            <a:ext cx="2039139" cy="827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  <a:spcBef>
                <a:spcPct val="0"/>
              </a:spcBef>
            </a:pPr>
            <a:r>
              <a:rPr lang="en-US" sz="1600" dirty="0">
                <a:solidFill>
                  <a:srgbClr val="242725"/>
                </a:solidFill>
                <a:latin typeface="Roboto"/>
                <a:ea typeface="Roboto"/>
                <a:cs typeface="Roboto"/>
                <a:sym typeface="Roboto"/>
              </a:rPr>
              <a:t>Impacts all transit systems, not just the largest UZAs</a:t>
            </a: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8626448B-3493-2799-2732-5E69A9C3A668}"/>
              </a:ext>
            </a:extLst>
          </p:cNvPr>
          <p:cNvSpPr txBox="1"/>
          <p:nvPr/>
        </p:nvSpPr>
        <p:spPr>
          <a:xfrm>
            <a:off x="3546404" y="5294130"/>
            <a:ext cx="2039139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242725"/>
                </a:solidFill>
                <a:latin typeface="Roboto"/>
                <a:ea typeface="Roboto"/>
                <a:cs typeface="Roboto"/>
                <a:sym typeface="Roboto"/>
              </a:rPr>
              <a:t>Bus Capital</a:t>
            </a: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F36690EE-DB88-1505-3178-DB49A4F0417A}"/>
              </a:ext>
            </a:extLst>
          </p:cNvPr>
          <p:cNvSpPr txBox="1"/>
          <p:nvPr/>
        </p:nvSpPr>
        <p:spPr>
          <a:xfrm>
            <a:off x="3555503" y="5747637"/>
            <a:ext cx="2039139" cy="1109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  <a:spcBef>
                <a:spcPct val="0"/>
              </a:spcBef>
            </a:pPr>
            <a:r>
              <a:rPr lang="en-US" sz="1600" dirty="0">
                <a:solidFill>
                  <a:srgbClr val="242725"/>
                </a:solidFill>
                <a:latin typeface="Roboto"/>
                <a:ea typeface="Roboto"/>
                <a:cs typeface="Roboto"/>
                <a:sym typeface="Roboto"/>
              </a:rPr>
              <a:t>Bus NOFA, new priorities, continued support, no-low survives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142702CDE36346B274D4E39DFA91BD" ma:contentTypeVersion="18" ma:contentTypeDescription="Create a new document." ma:contentTypeScope="" ma:versionID="e5c4bc96f5332b4c8e72854928c138cb">
  <xsd:schema xmlns:xsd="http://www.w3.org/2001/XMLSchema" xmlns:xs="http://www.w3.org/2001/XMLSchema" xmlns:p="http://schemas.microsoft.com/office/2006/metadata/properties" xmlns:ns2="4f800ef0-54b0-4ecc-88db-6ff5014dd9d9" xmlns:ns3="84484097-4253-4333-bc9b-2c4a758027a0" targetNamespace="http://schemas.microsoft.com/office/2006/metadata/properties" ma:root="true" ma:fieldsID="5bc3c4be32413f0a2cc90537f73aeb80" ns2:_="" ns3:_="">
    <xsd:import namespace="4f800ef0-54b0-4ecc-88db-6ff5014dd9d9"/>
    <xsd:import namespace="84484097-4253-4333-bc9b-2c4a758027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800ef0-54b0-4ecc-88db-6ff5014dd9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4b3aeef-c158-4585-864a-7572923fc0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484097-4253-4333-bc9b-2c4a758027a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fa48ff2-3645-445e-be4c-dddcc9730d93}" ma:internalName="TaxCatchAll" ma:showField="CatchAllData" ma:web="84484097-4253-4333-bc9b-2c4a758027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4484097-4253-4333-bc9b-2c4a758027a0" xsi:nil="true"/>
    <lcf76f155ced4ddcb4097134ff3c332f xmlns="4f800ef0-54b0-4ecc-88db-6ff5014dd9d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371ABE7-48DB-437E-BA70-9F48335E53D0}"/>
</file>

<file path=customXml/itemProps2.xml><?xml version="1.0" encoding="utf-8"?>
<ds:datastoreItem xmlns:ds="http://schemas.openxmlformats.org/officeDocument/2006/customXml" ds:itemID="{00ED1C4F-BEAA-4C84-90AC-DF2B974CA360}"/>
</file>

<file path=customXml/itemProps3.xml><?xml version="1.0" encoding="utf-8"?>
<ds:datastoreItem xmlns:ds="http://schemas.openxmlformats.org/officeDocument/2006/customXml" ds:itemID="{1AE69119-CD92-4CCA-A8F3-33E7347C3867}"/>
</file>

<file path=docProps/app.xml><?xml version="1.0" encoding="utf-8"?>
<Properties xmlns="http://schemas.openxmlformats.org/officeDocument/2006/extended-properties" xmlns:vt="http://schemas.openxmlformats.org/officeDocument/2006/docPropsVTypes">
  <TotalTime>7430</TotalTime>
  <Words>615</Words>
  <Application>Microsoft Macintosh PowerPoint</Application>
  <PresentationFormat>Custom</PresentationFormat>
  <Paragraphs>116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Roboto Bold</vt:lpstr>
      <vt:lpstr>Roboto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CTAA Basic Presentation</dc:title>
  <cp:lastModifiedBy>Scott Bogren</cp:lastModifiedBy>
  <cp:revision>17</cp:revision>
  <dcterms:created xsi:type="dcterms:W3CDTF">2006-08-16T00:00:00Z</dcterms:created>
  <dcterms:modified xsi:type="dcterms:W3CDTF">2025-08-27T14:38:04Z</dcterms:modified>
  <dc:identifier>DAGLxIh7JE0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0x01010036142702CDE36346B274D4E39DFA91BD</vt:lpwstr>
  </property>
</Properties>
</file>