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88" r:id="rId5"/>
    <p:sldId id="287" r:id="rId6"/>
    <p:sldId id="259" r:id="rId7"/>
    <p:sldId id="281" r:id="rId8"/>
    <p:sldId id="282" r:id="rId9"/>
    <p:sldId id="267" r:id="rId10"/>
    <p:sldId id="276" r:id="rId11"/>
    <p:sldId id="279" r:id="rId12"/>
    <p:sldId id="280" r:id="rId13"/>
    <p:sldId id="262" r:id="rId14"/>
    <p:sldId id="263" r:id="rId15"/>
    <p:sldId id="260" r:id="rId16"/>
    <p:sldId id="266" r:id="rId17"/>
    <p:sldId id="270" r:id="rId18"/>
    <p:sldId id="269" r:id="rId19"/>
    <p:sldId id="258" r:id="rId20"/>
    <p:sldId id="271" r:id="rId21"/>
    <p:sldId id="272" r:id="rId22"/>
    <p:sldId id="273" r:id="rId23"/>
    <p:sldId id="274" r:id="rId24"/>
    <p:sldId id="275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FAC"/>
    <a:srgbClr val="FFD634"/>
    <a:srgbClr val="48C1E1"/>
    <a:srgbClr val="9ECC3D"/>
    <a:srgbClr val="E6E6E8"/>
    <a:srgbClr val="FFD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0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ke\My%20Drive\Downloads\Falmouth%20Worksheet-A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ke\My%20Drive\Downloads\Falmouth%20Worksheet-A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Comparison of Route 7 Service and Ridership, 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Percentage of Service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390-4CB3-8E07-9BFA560456B4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90-4CB3-8E07-9BFA560456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Sheet3!$D$4:$D$8</c:f>
              <c:strCache>
                <c:ptCount val="4"/>
                <c:pt idx="0">
                  <c:v>Town Market</c:v>
                </c:pt>
                <c:pt idx="1">
                  <c:v>Oceanview</c:v>
                </c:pt>
                <c:pt idx="2">
                  <c:v>Main Line (Falmouth)</c:v>
                </c:pt>
                <c:pt idx="3">
                  <c:v>Main Line (Portland)</c:v>
                </c:pt>
              </c:strCache>
            </c:strRef>
          </c:cat>
          <c:val>
            <c:numRef>
              <c:f>Sheet3!$H$4:$H$7</c:f>
              <c:numCache>
                <c:formatCode>0%</c:formatCode>
                <c:ptCount val="4"/>
                <c:pt idx="0">
                  <c:v>0.22784810126582278</c:v>
                </c:pt>
                <c:pt idx="1">
                  <c:v>6.4556962025316453E-2</c:v>
                </c:pt>
                <c:pt idx="2">
                  <c:v>0.32911392405063289</c:v>
                </c:pt>
                <c:pt idx="3">
                  <c:v>0.37848101265822787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56-4822-80EF-D777C2FD581F}"/>
            </c:ext>
          </c:extLst>
        </c:ser>
        <c:ser>
          <c:idx val="1"/>
          <c:order val="1"/>
          <c:tx>
            <c:v>Percentage of Boardings</c:v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Sheet3!$D$4:$D$8</c:f>
              <c:strCache>
                <c:ptCount val="4"/>
                <c:pt idx="0">
                  <c:v>Town Market</c:v>
                </c:pt>
                <c:pt idx="1">
                  <c:v>Oceanview</c:v>
                </c:pt>
                <c:pt idx="2">
                  <c:v>Main Line (Falmouth)</c:v>
                </c:pt>
                <c:pt idx="3">
                  <c:v>Main Line (Portland)</c:v>
                </c:pt>
              </c:strCache>
            </c:strRef>
          </c:cat>
          <c:val>
            <c:numRef>
              <c:f>Sheet3!$J$4:$J$7</c:f>
              <c:numCache>
                <c:formatCode>0.0%</c:formatCode>
                <c:ptCount val="4"/>
                <c:pt idx="0">
                  <c:v>2.81E-2</c:v>
                </c:pt>
                <c:pt idx="1">
                  <c:v>2.3E-3</c:v>
                </c:pt>
                <c:pt idx="2">
                  <c:v>0.35670000000000002</c:v>
                </c:pt>
                <c:pt idx="3">
                  <c:v>0.6129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56-4822-80EF-D777C2FD58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6489808"/>
        <c:axId val="526485216"/>
      </c:barChart>
      <c:catAx>
        <c:axId val="52648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485216"/>
        <c:crosses val="autoZero"/>
        <c:auto val="1"/>
        <c:lblAlgn val="ctr"/>
        <c:lblOffset val="100"/>
        <c:noMultiLvlLbl val="0"/>
      </c:catAx>
      <c:valAx>
        <c:axId val="52648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48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Route</a:t>
            </a:r>
            <a:r>
              <a:rPr lang="en-US" sz="2400" b="1" baseline="0"/>
              <a:t> 7 Performance: Cost per Boarding</a:t>
            </a:r>
            <a:endParaRPr lang="en-US" sz="24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23246496940009"/>
          <c:y val="0.17717707810104927"/>
          <c:w val="0.86767535030599907"/>
          <c:h val="0.62255156908283116"/>
        </c:manualLayout>
      </c:layout>
      <c:barChart>
        <c:barDir val="col"/>
        <c:grouping val="clustered"/>
        <c:varyColors val="0"/>
        <c:ser>
          <c:idx val="0"/>
          <c:order val="0"/>
          <c:tx>
            <c:v>Cost per Boarding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2F-4174-A3E0-7D9659BE4F73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B2F-4174-A3E0-7D9659BE4F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Sheet3!$D$4:$D$7</c:f>
              <c:strCache>
                <c:ptCount val="4"/>
                <c:pt idx="0">
                  <c:v>Town Market</c:v>
                </c:pt>
                <c:pt idx="1">
                  <c:v>Oceanview</c:v>
                </c:pt>
                <c:pt idx="2">
                  <c:v>Main Line (Falmouth)</c:v>
                </c:pt>
                <c:pt idx="3">
                  <c:v>Main Line (Portland)</c:v>
                </c:pt>
              </c:strCache>
            </c:strRef>
          </c:cat>
          <c:val>
            <c:numRef>
              <c:f>Sheet3!$S$4:$S$7</c:f>
              <c:numCache>
                <c:formatCode>_("$"* #,##0.00_);_("$"* \(#,##0.00\);_("$"* "-"??_);_(@_)</c:formatCode>
                <c:ptCount val="4"/>
                <c:pt idx="0">
                  <c:v>45.924716727309601</c:v>
                </c:pt>
                <c:pt idx="1">
                  <c:v>158.97273319301303</c:v>
                </c:pt>
                <c:pt idx="2">
                  <c:v>5.2257729870997087</c:v>
                </c:pt>
                <c:pt idx="3">
                  <c:v>3.3683557385202665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07-4D48-BA83-05A5EA1336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01820656"/>
        <c:axId val="401820984"/>
      </c:barChart>
      <c:lineChart>
        <c:grouping val="standard"/>
        <c:varyColors val="0"/>
        <c:ser>
          <c:idx val="1"/>
          <c:order val="1"/>
          <c:tx>
            <c:v>Route 7 Average</c:v>
          </c:tx>
          <c:spPr>
            <a:ln w="825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Sheet3!$R$11:$R$14</c:f>
              <c:numCache>
                <c:formatCode>_("$"* #,##0_);_("$"* \(#,##0\);_("$"* "-"??_);_(@_)</c:formatCode>
                <c:ptCount val="4"/>
                <c:pt idx="0">
                  <c:v>5.584620283018868</c:v>
                </c:pt>
                <c:pt idx="1">
                  <c:v>5.584620283018868</c:v>
                </c:pt>
                <c:pt idx="2">
                  <c:v>5.584620283018868</c:v>
                </c:pt>
                <c:pt idx="3">
                  <c:v>5.584620283018868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07-4D48-BA83-05A5EA133643}"/>
            </c:ext>
          </c:extLst>
        </c:ser>
        <c:ser>
          <c:idx val="2"/>
          <c:order val="2"/>
          <c:tx>
            <c:v>Metro System Average</c:v>
          </c:tx>
          <c:spPr>
            <a:ln w="635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Sheet3!$S$11:$S$14</c:f>
              <c:numCache>
                <c:formatCode>_("$"* #,##0.00_);_("$"* \(#,##0.00\);_("$"* "-"??_);_(@_)</c:formatCode>
                <c:ptCount val="4"/>
                <c:pt idx="0">
                  <c:v>5.04</c:v>
                </c:pt>
                <c:pt idx="1">
                  <c:v>5.04</c:v>
                </c:pt>
                <c:pt idx="2">
                  <c:v>5.04</c:v>
                </c:pt>
                <c:pt idx="3">
                  <c:v>5.04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07-4D48-BA83-05A5EA1336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1820656"/>
        <c:axId val="401820984"/>
      </c:lineChart>
      <c:catAx>
        <c:axId val="40182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820984"/>
        <c:crosses val="autoZero"/>
        <c:auto val="1"/>
        <c:lblAlgn val="ctr"/>
        <c:lblOffset val="100"/>
        <c:noMultiLvlLbl val="0"/>
      </c:catAx>
      <c:valAx>
        <c:axId val="401820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820656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626641477762335E-2"/>
          <c:y val="0.87013432335098484"/>
          <c:w val="0.97037335852223772"/>
          <c:h val="0.11574198499033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6AC5-BFA8-484A-B6E2-0DB69BC43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1D169-05CE-4E3D-84C1-827C497EF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72562-0144-4E63-B42A-2E2714FA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61B0-CB78-4207-BA19-F29E0D1F2F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2D718-B163-4C90-B237-F149BC132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C6DE0-FBA8-43CC-842C-509F027F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ACAD0-DF6C-47D7-AA32-47B0F861F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0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843A1-1BDA-4040-8F2E-467FB13C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291ED-7FC5-46FC-9186-B5DBDB6F5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A7DFB-3CF1-4993-B232-81914C8A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61B0-CB78-4207-BA19-F29E0D1F2F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B8531-B250-49F2-93FF-9409DCBAF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0A482-CED6-42A1-B9BC-2B4F534A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ACAD0-DF6C-47D7-AA32-47B0F861F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8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553602-CC30-43A0-A624-602383378A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9A90A8-F12A-476B-B681-CD0A93C24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01458-4EAC-491D-8AF5-A68E6C07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61B0-CB78-4207-BA19-F29E0D1F2F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47AD2-CC83-4A3A-9B15-9989F55C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80106-CA5C-47BF-A79F-ED042DFF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ACAD0-DF6C-47D7-AA32-47B0F861F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4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D8514-B5C7-4457-8512-40FC51B3A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600C0-E3E9-4E16-9D39-14FA706A3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E62FC-944B-4FCA-AEC1-4A56D2B5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61B0-CB78-4207-BA19-F29E0D1F2F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0D21-FEBB-4B3B-9157-D763958A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8B018-4401-49F3-874D-080FAA44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ACAD0-DF6C-47D7-AA32-47B0F861F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10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B0EAE-D517-43E3-86BB-BD8477B44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0A2DE-69E8-4F3A-8EC0-DB6A9B709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0C07F-0F8E-4E5B-9519-6BAB7C60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61B0-CB78-4207-BA19-F29E0D1F2F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C6DA4-9EB0-461A-B456-8BCE2B7C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3E3D9-6558-4F27-A5F4-03B093B8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ACAD0-DF6C-47D7-AA32-47B0F861F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9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B6D7C-249C-4EE6-871F-F843B7E2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4105E-1788-411F-9FA7-4BF5F91F5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2EB3D-D64A-43D8-A157-011C58224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8498B-412A-4A20-996A-4F2E6F0A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61B0-CB78-4207-BA19-F29E0D1F2F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BCAF8-EEA7-44DF-934D-52C1BFC0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F3B4D-CFA2-4FF4-9BF0-AA7BFCA6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ACAD0-DF6C-47D7-AA32-47B0F861F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3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6A22B-3CA9-412E-ADF5-A0D61AB2E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1A47B-9B98-48BA-ACAB-2AC4A52D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9E9B4-DEDF-4E67-8089-5B8ACBF0B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881603-864F-4600-B784-FF40F8B15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C3853-B134-45A3-B140-1D1E9DECD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83EB0A-DD3A-4622-B5F7-357B7358C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61B0-CB78-4207-BA19-F29E0D1F2F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ABC554-AFDB-4E97-9E0D-59E401D42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34BC3-AA8B-4ED7-A195-C9233C76E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ACAD0-DF6C-47D7-AA32-47B0F861F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9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BF7C0-D4B0-42DB-BDE3-AA02E1D0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04337-8BD6-4F0C-9A42-357EBE29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61B0-CB78-4207-BA19-F29E0D1F2F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CAA38-157B-47EC-9956-8601BC234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41CCD-886E-4564-B34E-C4398720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ACAD0-DF6C-47D7-AA32-47B0F861F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2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9760F-B284-451E-B912-23E998D81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61B0-CB78-4207-BA19-F29E0D1F2F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D14E8-8401-46F4-9356-D94AF9A0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62FF6-00B5-4988-93F6-0DBA6B5F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ACAD0-DF6C-47D7-AA32-47B0F861F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71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CAED3-57F3-4356-9CA4-424F427E5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34AE4-A3BE-4003-9C81-97F498212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8DAE8D-5E0A-45E6-994B-310BA05CE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C0C46-5A0B-4C6A-AACC-6FD68A56F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61B0-CB78-4207-BA19-F29E0D1F2F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C5EAA6-B106-4126-990A-6D103FA0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D56A5-480E-41FF-98CB-43B3AADC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ACAD0-DF6C-47D7-AA32-47B0F861F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3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9178F-F58A-4961-9320-40B495F10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11CB97-0B5C-4C2A-99B9-3198ACF35C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73C86-1963-4A8E-83A4-0D85B73A6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0C9A8-B641-4AA2-9227-698ED01CF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B61B0-CB78-4207-BA19-F29E0D1F2F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08AA2-7EF2-4D14-9ABF-39275C223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DF3A8-4842-4A49-BC7C-AFC08D30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ACAD0-DF6C-47D7-AA32-47B0F861F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42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ACE033-707C-445F-B477-C93807C1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702F4-9C4C-48A5-9667-7F674A814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CEED2-BF0B-4990-AA7E-D11DE1607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B61B0-CB78-4207-BA19-F29E0D1F2F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328E4-E76D-45DD-A94F-9105F3E4C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D09D0-30BE-4CAA-B4F8-5A90BDE2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ACAD0-DF6C-47D7-AA32-47B0F861F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8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92" y="503401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MICROTRANSIT IN </a:t>
            </a:r>
            <a:b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GREATER PORTLAND</a:t>
            </a:r>
          </a:p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Presented by:</a:t>
            </a:r>
          </a:p>
          <a:p>
            <a:pPr algn="ctr"/>
            <a:endParaRPr lang="en-US" sz="2400" b="1" dirty="0">
              <a:solidFill>
                <a:srgbClr val="FFD534"/>
              </a:solidFill>
            </a:endParaRPr>
          </a:p>
          <a:p>
            <a:pPr algn="ctr"/>
            <a:r>
              <a:rPr lang="en-US" sz="2400" dirty="0">
                <a:solidFill>
                  <a:srgbClr val="FFD534"/>
                </a:solidFill>
              </a:rPr>
              <a:t>Mike Tremblay</a:t>
            </a:r>
            <a:br>
              <a:rPr lang="en-US" sz="2400" dirty="0">
                <a:solidFill>
                  <a:srgbClr val="FFD534"/>
                </a:solidFill>
              </a:rPr>
            </a:br>
            <a:r>
              <a:rPr lang="en-US" sz="2400" dirty="0">
                <a:solidFill>
                  <a:srgbClr val="FFD534"/>
                </a:solidFill>
              </a:rPr>
              <a:t>Director of Transit Development</a:t>
            </a:r>
          </a:p>
          <a:p>
            <a:pPr algn="ctr"/>
            <a:r>
              <a:rPr lang="en-US" sz="2400" dirty="0">
                <a:solidFill>
                  <a:srgbClr val="FFD534"/>
                </a:solidFill>
              </a:rPr>
              <a:t>Greater Portland Metro</a:t>
            </a:r>
          </a:p>
          <a:p>
            <a:pPr algn="ctr"/>
            <a:endParaRPr lang="en-US" sz="2400" dirty="0">
              <a:solidFill>
                <a:srgbClr val="FFD534"/>
              </a:solidFill>
            </a:endParaRPr>
          </a:p>
          <a:p>
            <a:pPr algn="ctr"/>
            <a:r>
              <a:rPr lang="en-US" sz="2400" dirty="0">
                <a:solidFill>
                  <a:srgbClr val="FFD534"/>
                </a:solidFill>
              </a:rPr>
              <a:t>September 4, 2025</a:t>
            </a:r>
          </a:p>
          <a:p>
            <a:pPr algn="ctr"/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4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0922E0-B4C3-4108-AC34-B8374CE1A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70" y="481262"/>
            <a:ext cx="3830361" cy="44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65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081AC-5DB1-4526-B05F-C13FC045B2E4}"/>
              </a:ext>
            </a:extLst>
          </p:cNvPr>
          <p:cNvSpPr/>
          <p:nvPr/>
        </p:nvSpPr>
        <p:spPr>
          <a:xfrm>
            <a:off x="379360" y="1564013"/>
            <a:ext cx="4677831" cy="1217000"/>
          </a:xfrm>
          <a:prstGeom prst="roundRect">
            <a:avLst/>
          </a:prstGeom>
          <a:solidFill>
            <a:srgbClr val="FFD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Why microtransit?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Considerations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1DB40C-31EE-42DA-9EC6-3C37FCAE49EE}"/>
              </a:ext>
            </a:extLst>
          </p:cNvPr>
          <p:cNvSpPr/>
          <p:nvPr/>
        </p:nvSpPr>
        <p:spPr>
          <a:xfrm>
            <a:off x="499062" y="1619023"/>
            <a:ext cx="4455493" cy="1087655"/>
          </a:xfrm>
          <a:prstGeom prst="rect">
            <a:avLst/>
          </a:prstGeom>
          <a:solidFill>
            <a:srgbClr val="FFD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15FAC"/>
                </a:solidFill>
              </a:rPr>
              <a:t>So, why microtransit?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11DAE3-96DF-49E9-A186-7494248D457D}"/>
              </a:ext>
            </a:extLst>
          </p:cNvPr>
          <p:cNvGrpSpPr/>
          <p:nvPr/>
        </p:nvGrpSpPr>
        <p:grpSpPr>
          <a:xfrm>
            <a:off x="727788" y="3116424"/>
            <a:ext cx="6475445" cy="3622734"/>
            <a:chOff x="725500" y="1390850"/>
            <a:chExt cx="4267726" cy="232450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81D3C90-09C6-4F21-9F03-B2347265E610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solidFill>
              <a:srgbClr val="215F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1C9D1A-2E6F-4083-BBB3-9642082E8F5F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solidFill>
              <a:srgbClr val="215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Route 7 fixed route service had unproductive mileage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Poor service levels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Disadvantageous service profile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Municipal appetite to try something new rather than cut service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ARPA pilot funds available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Enabled improvements to fixed route service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03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081AC-5DB1-4526-B05F-C13FC045B2E4}"/>
              </a:ext>
            </a:extLst>
          </p:cNvPr>
          <p:cNvSpPr/>
          <p:nvPr/>
        </p:nvSpPr>
        <p:spPr>
          <a:xfrm>
            <a:off x="379360" y="1564013"/>
            <a:ext cx="4677831" cy="1217000"/>
          </a:xfrm>
          <a:prstGeom prst="roundRect">
            <a:avLst/>
          </a:prstGeom>
          <a:solidFill>
            <a:srgbClr val="FFD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Why microtransit?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Considerations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1DB40C-31EE-42DA-9EC6-3C37FCAE49EE}"/>
              </a:ext>
            </a:extLst>
          </p:cNvPr>
          <p:cNvSpPr/>
          <p:nvPr/>
        </p:nvSpPr>
        <p:spPr>
          <a:xfrm>
            <a:off x="499062" y="1619023"/>
            <a:ext cx="4455493" cy="1087655"/>
          </a:xfrm>
          <a:prstGeom prst="rect">
            <a:avLst/>
          </a:prstGeom>
          <a:solidFill>
            <a:srgbClr val="FFD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15FAC"/>
                </a:solidFill>
              </a:rPr>
              <a:t>So, why microtransit?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11DAE3-96DF-49E9-A186-7494248D457D}"/>
              </a:ext>
            </a:extLst>
          </p:cNvPr>
          <p:cNvGrpSpPr/>
          <p:nvPr/>
        </p:nvGrpSpPr>
        <p:grpSpPr>
          <a:xfrm>
            <a:off x="727788" y="3116424"/>
            <a:ext cx="6475445" cy="3622734"/>
            <a:chOff x="725500" y="1390850"/>
            <a:chExt cx="4267726" cy="232450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81D3C90-09C6-4F21-9F03-B2347265E610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solidFill>
              <a:srgbClr val="215F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1C9D1A-2E6F-4083-BBB3-9642082E8F5F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solidFill>
              <a:srgbClr val="215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Route 7 fixed route service had unproductive mileage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Poor ridership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Limited destinations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Municipal appetite to try something new rather than cut service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ARPA pilot funds available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Enabled improvements to fixed route service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4AC098-A98C-49D3-AC12-00DCECB8B52B}"/>
              </a:ext>
            </a:extLst>
          </p:cNvPr>
          <p:cNvGrpSpPr/>
          <p:nvPr/>
        </p:nvGrpSpPr>
        <p:grpSpPr>
          <a:xfrm>
            <a:off x="7559217" y="1423067"/>
            <a:ext cx="4527462" cy="3677802"/>
            <a:chOff x="725500" y="1390850"/>
            <a:chExt cx="4267726" cy="2324501"/>
          </a:xfrm>
          <a:solidFill>
            <a:srgbClr val="00B050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FB6EF48-0852-4570-A9E4-E1EE586886B0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AF85C6-4B38-412A-A965-6D3C28D542B1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American Rescue Plan Act</a:t>
              </a:r>
            </a:p>
            <a:p>
              <a:pPr algn="ctr"/>
              <a:r>
                <a:rPr lang="en-US" sz="2000" b="1" dirty="0">
                  <a:solidFill>
                    <a:srgbClr val="FFD534"/>
                  </a:solidFill>
                </a:rPr>
                <a:t>Capital and Pilot Projects</a:t>
              </a:r>
            </a:p>
            <a:p>
              <a:pPr algn="ctr"/>
              <a:endParaRPr lang="en-US" sz="16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Seven-month regional reduced fare promo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Bus stop improvements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Transit signal priority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Pilot service improvements (15 months)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Frequency enhancements on several routes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Route extensions on two routes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Microtransit pilot in Falmouth </a:t>
              </a: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33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081AC-5DB1-4526-B05F-C13FC045B2E4}"/>
              </a:ext>
            </a:extLst>
          </p:cNvPr>
          <p:cNvSpPr/>
          <p:nvPr/>
        </p:nvSpPr>
        <p:spPr>
          <a:xfrm>
            <a:off x="379360" y="1564013"/>
            <a:ext cx="4677831" cy="1217000"/>
          </a:xfrm>
          <a:prstGeom prst="roundRect">
            <a:avLst/>
          </a:prstGeom>
          <a:solidFill>
            <a:srgbClr val="FFD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Why microtransit?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Considerations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1DB40C-31EE-42DA-9EC6-3C37FCAE49EE}"/>
              </a:ext>
            </a:extLst>
          </p:cNvPr>
          <p:cNvSpPr/>
          <p:nvPr/>
        </p:nvSpPr>
        <p:spPr>
          <a:xfrm>
            <a:off x="499062" y="1619023"/>
            <a:ext cx="4455493" cy="1087655"/>
          </a:xfrm>
          <a:prstGeom prst="rect">
            <a:avLst/>
          </a:prstGeom>
          <a:solidFill>
            <a:srgbClr val="FFD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15FAC"/>
                </a:solidFill>
              </a:rPr>
              <a:t>So, why microtransit?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11DAE3-96DF-49E9-A186-7494248D457D}"/>
              </a:ext>
            </a:extLst>
          </p:cNvPr>
          <p:cNvGrpSpPr/>
          <p:nvPr/>
        </p:nvGrpSpPr>
        <p:grpSpPr>
          <a:xfrm>
            <a:off x="727788" y="3116424"/>
            <a:ext cx="6475445" cy="3622734"/>
            <a:chOff x="725500" y="1390850"/>
            <a:chExt cx="4267726" cy="232450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81D3C90-09C6-4F21-9F03-B2347265E610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solidFill>
              <a:srgbClr val="215F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1C9D1A-2E6F-4083-BBB3-9642082E8F5F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solidFill>
              <a:srgbClr val="215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Route 7 fixed route service had unproductive mileage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Poor ridership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Limited destinations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Municipal appetite to try something new rather than cut service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ARPA pilot funds available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Enabled improvements to fixed route service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4AC098-A98C-49D3-AC12-00DCECB8B52B}"/>
              </a:ext>
            </a:extLst>
          </p:cNvPr>
          <p:cNvGrpSpPr/>
          <p:nvPr/>
        </p:nvGrpSpPr>
        <p:grpSpPr>
          <a:xfrm>
            <a:off x="7559217" y="1423067"/>
            <a:ext cx="4527462" cy="3677802"/>
            <a:chOff x="725500" y="1390850"/>
            <a:chExt cx="4267726" cy="2324501"/>
          </a:xfrm>
          <a:solidFill>
            <a:schemeClr val="accent6">
              <a:lumMod val="75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FB6EF48-0852-4570-A9E4-E1EE586886B0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AF85C6-4B38-412A-A965-6D3C28D542B1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American Rescue Plan Act</a:t>
              </a:r>
            </a:p>
            <a:p>
              <a:pPr algn="ctr"/>
              <a:r>
                <a:rPr lang="en-US" sz="2000" b="1" dirty="0">
                  <a:solidFill>
                    <a:srgbClr val="FFD534"/>
                  </a:solidFill>
                </a:rPr>
                <a:t>Capital and Pilot Projects</a:t>
              </a:r>
            </a:p>
            <a:p>
              <a:pPr algn="ctr"/>
              <a:endParaRPr lang="en-US" sz="16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Seven-month regional reduced fare promo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Bus stop improvements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Transit signal priority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Pilot service improvements (15 months)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Frequency enhancements on several routes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Route extensions on two routes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Microtransit pilot in Falmouth </a:t>
              </a: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B067A64-4CA6-44AD-BF3A-B858D8CB4D14}"/>
              </a:ext>
            </a:extLst>
          </p:cNvPr>
          <p:cNvSpPr/>
          <p:nvPr/>
        </p:nvSpPr>
        <p:spPr>
          <a:xfrm rot="10800000">
            <a:off x="6265552" y="6328611"/>
            <a:ext cx="567386" cy="2810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9A8C872-6DE4-4B9C-A79D-7A57FFAB0AAC}"/>
              </a:ext>
            </a:extLst>
          </p:cNvPr>
          <p:cNvSpPr/>
          <p:nvPr/>
        </p:nvSpPr>
        <p:spPr>
          <a:xfrm rot="10800000">
            <a:off x="6265552" y="3267149"/>
            <a:ext cx="567386" cy="28104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68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Why microtransit?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Inefficient Fixed-Route Service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A48E16EF-567E-4F60-8758-B5976A879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958003"/>
              </p:ext>
            </p:extLst>
          </p:nvPr>
        </p:nvGraphicFramePr>
        <p:xfrm>
          <a:off x="667309" y="1357161"/>
          <a:ext cx="6012166" cy="5113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7F5A083-1A1C-409E-BE3A-2749D8D31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336"/>
          <a:stretch/>
        </p:blipFill>
        <p:spPr>
          <a:xfrm>
            <a:off x="7617711" y="1501542"/>
            <a:ext cx="2564293" cy="4827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FEF3936-8B1A-4B00-B3EE-1BF9754D9AB3}"/>
              </a:ext>
            </a:extLst>
          </p:cNvPr>
          <p:cNvSpPr/>
          <p:nvPr/>
        </p:nvSpPr>
        <p:spPr>
          <a:xfrm>
            <a:off x="8162223" y="1963554"/>
            <a:ext cx="914400" cy="9144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1A363D-6565-48EB-917C-EA56932962FD}"/>
              </a:ext>
            </a:extLst>
          </p:cNvPr>
          <p:cNvSpPr/>
          <p:nvPr/>
        </p:nvSpPr>
        <p:spPr>
          <a:xfrm>
            <a:off x="8891455" y="1395661"/>
            <a:ext cx="1386039" cy="1386039"/>
          </a:xfrm>
          <a:prstGeom prst="ellips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96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Why microtransit?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Inefficient Fixed Route Service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C9C02B4-FA17-429E-8077-AE318F435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363940"/>
              </p:ext>
            </p:extLst>
          </p:nvPr>
        </p:nvGraphicFramePr>
        <p:xfrm>
          <a:off x="1068404" y="1232034"/>
          <a:ext cx="6203253" cy="5499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1686597-FE24-488A-95E5-0B46B7918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336"/>
          <a:stretch/>
        </p:blipFill>
        <p:spPr>
          <a:xfrm>
            <a:off x="7617711" y="1501542"/>
            <a:ext cx="2564293" cy="4827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FA2AA61-54E4-4B41-B085-96B4454061AF}"/>
              </a:ext>
            </a:extLst>
          </p:cNvPr>
          <p:cNvSpPr/>
          <p:nvPr/>
        </p:nvSpPr>
        <p:spPr>
          <a:xfrm>
            <a:off x="8162223" y="1963554"/>
            <a:ext cx="914400" cy="9144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956435-E50E-41EC-B8B6-6CC87511425F}"/>
              </a:ext>
            </a:extLst>
          </p:cNvPr>
          <p:cNvSpPr/>
          <p:nvPr/>
        </p:nvSpPr>
        <p:spPr>
          <a:xfrm>
            <a:off x="8891455" y="1395661"/>
            <a:ext cx="1386039" cy="1386039"/>
          </a:xfrm>
          <a:prstGeom prst="ellips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35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Why microtransit?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Improvements to fixed-route service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46D84D-2654-4B66-9AD2-57E1809E1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36"/>
          <a:stretch/>
        </p:blipFill>
        <p:spPr>
          <a:xfrm>
            <a:off x="354763" y="1188034"/>
            <a:ext cx="2954495" cy="5561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ADE9A2-F2DC-49D4-AA56-4681CFC34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8" r="2314"/>
          <a:stretch/>
        </p:blipFill>
        <p:spPr>
          <a:xfrm>
            <a:off x="4824549" y="1152221"/>
            <a:ext cx="7167154" cy="566042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3D38993-7E43-48B3-AA44-4B02097621E0}"/>
              </a:ext>
            </a:extLst>
          </p:cNvPr>
          <p:cNvSpPr/>
          <p:nvPr/>
        </p:nvSpPr>
        <p:spPr>
          <a:xfrm>
            <a:off x="3536822" y="37265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23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Why microtransit?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Improvements to fixed-route service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DE9A2-F2DC-49D4-AA56-4681CFC34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8" r="2314"/>
          <a:stretch/>
        </p:blipFill>
        <p:spPr>
          <a:xfrm>
            <a:off x="4781006" y="1117833"/>
            <a:ext cx="7210696" cy="56948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E8174C-C5E5-4091-B8E0-194514B828F3}"/>
              </a:ext>
            </a:extLst>
          </p:cNvPr>
          <p:cNvSpPr/>
          <p:nvPr/>
        </p:nvSpPr>
        <p:spPr>
          <a:xfrm>
            <a:off x="353864" y="1886513"/>
            <a:ext cx="4427142" cy="4157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15FAC"/>
                </a:solidFill>
              </a:rPr>
              <a:t>Service Enhancement Package</a:t>
            </a:r>
            <a:br>
              <a:rPr lang="en-US" sz="3600" b="1" dirty="0">
                <a:solidFill>
                  <a:srgbClr val="215FAC"/>
                </a:solidFill>
              </a:rPr>
            </a:br>
            <a:endParaRPr lang="en-US" sz="1600" b="1" dirty="0">
              <a:solidFill>
                <a:srgbClr val="FFD53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Expansion of Route 7 to Jetport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Removal of fixed route service outside US Route 1 in Falmouth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Microtransit in Falmouth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Service frequency improvements on Route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Span improvements on Route 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Span/frequency improvements on other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Removal of Route 5 service deviations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2044113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Why microtransit?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Improvements to fixed-route service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C84842-1B70-4EB3-83C7-EE7D69FBD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6" y="1117833"/>
            <a:ext cx="6676326" cy="27226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B7262A-AE45-4091-9614-48A4EABA8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327" y="4135352"/>
            <a:ext cx="6785673" cy="272264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F991CC4-2E4C-4188-9793-76EBEE928D16}"/>
              </a:ext>
            </a:extLst>
          </p:cNvPr>
          <p:cNvSpPr/>
          <p:nvPr/>
        </p:nvSpPr>
        <p:spPr>
          <a:xfrm rot="2062014">
            <a:off x="6985416" y="33341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90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92" y="503401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Part 3: Implementation</a:t>
            </a:r>
          </a:p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4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8D226-84D5-4587-AF1A-98592A4DB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62" y="689581"/>
            <a:ext cx="5792576" cy="4344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057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Microtransit Implementation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The Initial Zone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959A1-F8E0-44F2-927C-B61FF1715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62753"/>
            <a:ext cx="5468113" cy="55252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2E70B4E-5E95-4854-8F9C-595B2743DFF4}"/>
              </a:ext>
            </a:extLst>
          </p:cNvPr>
          <p:cNvGrpSpPr/>
          <p:nvPr/>
        </p:nvGrpSpPr>
        <p:grpSpPr>
          <a:xfrm>
            <a:off x="5951781" y="1322964"/>
            <a:ext cx="5590319" cy="4480677"/>
            <a:chOff x="725500" y="1390850"/>
            <a:chExt cx="4267726" cy="23245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D7C7A56-30BF-4F4D-BDFF-AF8CA4139F51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solidFill>
              <a:srgbClr val="215F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7F0B7D-F39E-456D-BE06-9F08E8CE5EA6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solidFill>
              <a:srgbClr val="215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Route 7 “Loop” service</a:t>
              </a:r>
            </a:p>
            <a:p>
              <a:pPr algn="ctr"/>
              <a:r>
                <a:rPr lang="en-US" sz="2000" b="1" dirty="0">
                  <a:solidFill>
                    <a:srgbClr val="FFD534"/>
                  </a:solidFill>
                </a:rPr>
                <a:t>Snapshot</a:t>
              </a:r>
            </a:p>
            <a:p>
              <a:pPr algn="ctr"/>
              <a:endParaRPr lang="en-US" sz="16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2,200 population within ¼ mile of stops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1,400 jobs within ¼ mile of stops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Service hourly, 13 times per day total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Oceanview loop 3x per day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Town Landing loop 10x per day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Service in clockwise direction only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Little utility for trips in opposite direction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No useful service between loops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32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Greater Portland Metro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At A Glance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CDD1AE-1384-4A1D-AB35-5C9CA6702B86}"/>
              </a:ext>
            </a:extLst>
          </p:cNvPr>
          <p:cNvGrpSpPr/>
          <p:nvPr/>
        </p:nvGrpSpPr>
        <p:grpSpPr>
          <a:xfrm>
            <a:off x="539015" y="1511166"/>
            <a:ext cx="5890662" cy="5149516"/>
            <a:chOff x="725500" y="1390850"/>
            <a:chExt cx="4267726" cy="232450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A58434-B558-4116-A182-F159D8076A3D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solidFill>
              <a:srgbClr val="215F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E395E4-4DD1-4F1A-AC83-341A9B5DA0A3}"/>
                </a:ext>
              </a:extLst>
            </p:cNvPr>
            <p:cNvSpPr/>
            <p:nvPr/>
          </p:nvSpPr>
          <p:spPr>
            <a:xfrm>
              <a:off x="960116" y="1472664"/>
              <a:ext cx="3788242" cy="2175309"/>
            </a:xfrm>
            <a:prstGeom prst="rect">
              <a:avLst/>
            </a:prstGeom>
            <a:solidFill>
              <a:srgbClr val="215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Greater Portland Metro in 2025</a:t>
              </a:r>
            </a:p>
            <a:p>
              <a:pPr algn="ctr"/>
              <a:r>
                <a:rPr lang="en-US" sz="2400" b="1" dirty="0">
                  <a:solidFill>
                    <a:srgbClr val="FFD534"/>
                  </a:solidFill>
                </a:rPr>
                <a:t>A snapshot</a:t>
              </a:r>
            </a:p>
            <a:p>
              <a:pPr algn="ctr"/>
              <a:endParaRPr lang="en-US" sz="24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9ECC3D"/>
                  </a:solidFill>
                </a:rPr>
                <a:t>Ridership ~1.8 million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9ECC3D"/>
                  </a:solidFill>
                </a:rPr>
                <a:t>Approx. 110,000 annual revenue hours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9ECC3D"/>
                  </a:solidFill>
                </a:rPr>
                <a:t>49 fixed route vehicles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9ECC3D"/>
                  </a:solidFill>
                </a:rPr>
                <a:t>13 fixed route bus routes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9ECC3D"/>
                  </a:solidFill>
                </a:rPr>
                <a:t>1 on-demand microtransit service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9ECC3D"/>
                  </a:solidFill>
                </a:rPr>
                <a:t>Paratransit operated by 3</a:t>
              </a:r>
              <a:r>
                <a:rPr lang="en-US" sz="2400" b="1" baseline="30000" dirty="0">
                  <a:solidFill>
                    <a:srgbClr val="9ECC3D"/>
                  </a:solidFill>
                </a:rPr>
                <a:t>rd</a:t>
              </a:r>
              <a:r>
                <a:rPr lang="en-US" sz="2400" b="1" dirty="0">
                  <a:solidFill>
                    <a:srgbClr val="9ECC3D"/>
                  </a:solidFill>
                </a:rPr>
                <a:t> party</a:t>
              </a:r>
              <a:endParaRPr lang="en-US" sz="1600" dirty="0">
                <a:solidFill>
                  <a:srgbClr val="9ECC3D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E3422A2-A19A-4045-A1F0-4CDEC1A4F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513" y="1634559"/>
            <a:ext cx="5335818" cy="4187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157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EDA07C-F1D2-40BD-9380-659BA4C8E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" t="1838" r="11662"/>
          <a:stretch/>
        </p:blipFill>
        <p:spPr>
          <a:xfrm>
            <a:off x="6048418" y="1162753"/>
            <a:ext cx="6143582" cy="5525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Microtransit Implementation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The Initial Zone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959A1-F8E0-44F2-927C-B61FF1715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62753"/>
            <a:ext cx="5468113" cy="55252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121E6D-E20A-49C3-AE7F-9F278FB05AEA}"/>
              </a:ext>
            </a:extLst>
          </p:cNvPr>
          <p:cNvSpPr/>
          <p:nvPr/>
        </p:nvSpPr>
        <p:spPr>
          <a:xfrm>
            <a:off x="-1" y="1162753"/>
            <a:ext cx="2360646" cy="108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15FAC"/>
                </a:solidFill>
              </a:rPr>
              <a:t>Prior Service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F92F15-E893-423D-B0D5-57D89BE98B2A}"/>
              </a:ext>
            </a:extLst>
          </p:cNvPr>
          <p:cNvSpPr/>
          <p:nvPr/>
        </p:nvSpPr>
        <p:spPr>
          <a:xfrm>
            <a:off x="6048417" y="1162753"/>
            <a:ext cx="2899639" cy="108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15FAC"/>
                </a:solidFill>
              </a:rPr>
              <a:t>Initial microtransit zone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DD2315-1FB3-4AB3-B70B-F2D4A166172C}"/>
              </a:ext>
            </a:extLst>
          </p:cNvPr>
          <p:cNvSpPr/>
          <p:nvPr/>
        </p:nvSpPr>
        <p:spPr>
          <a:xfrm>
            <a:off x="6048417" y="6148873"/>
            <a:ext cx="2675705" cy="53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215FAC"/>
                </a:solidFill>
              </a:rPr>
              <a:t>Route 7 service remaining</a:t>
            </a:r>
          </a:p>
          <a:p>
            <a:r>
              <a:rPr lang="en-US" sz="1400" b="1" dirty="0">
                <a:solidFill>
                  <a:srgbClr val="215FAC"/>
                </a:solidFill>
              </a:rPr>
              <a:t>Route 7 service removed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3352E9-2AF4-43E9-96A3-6C2D2821F3D4}"/>
              </a:ext>
            </a:extLst>
          </p:cNvPr>
          <p:cNvCxnSpPr>
            <a:cxnSpLocks/>
          </p:cNvCxnSpPr>
          <p:nvPr/>
        </p:nvCxnSpPr>
        <p:spPr>
          <a:xfrm>
            <a:off x="8176260" y="6344816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409F5C-BBC2-4D54-B182-E55323A165EC}"/>
              </a:ext>
            </a:extLst>
          </p:cNvPr>
          <p:cNvCxnSpPr>
            <a:cxnSpLocks/>
          </p:cNvCxnSpPr>
          <p:nvPr/>
        </p:nvCxnSpPr>
        <p:spPr>
          <a:xfrm>
            <a:off x="8176260" y="6539126"/>
            <a:ext cx="457200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5205140-B379-451C-948A-31877BF8BB6C}"/>
              </a:ext>
            </a:extLst>
          </p:cNvPr>
          <p:cNvSpPr/>
          <p:nvPr/>
        </p:nvSpPr>
        <p:spPr>
          <a:xfrm>
            <a:off x="2792407" y="6169990"/>
            <a:ext cx="2675705" cy="53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215FAC"/>
                </a:solidFill>
              </a:rPr>
              <a:t>Route 7 mainline service</a:t>
            </a:r>
          </a:p>
          <a:p>
            <a:r>
              <a:rPr lang="en-US" sz="1400" b="1" dirty="0">
                <a:solidFill>
                  <a:srgbClr val="215FAC"/>
                </a:solidFill>
              </a:rPr>
              <a:t>Route 7 “loop” service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43EDA3-D7CA-4361-B5AB-B8C7E097B898}"/>
              </a:ext>
            </a:extLst>
          </p:cNvPr>
          <p:cNvCxnSpPr>
            <a:cxnSpLocks/>
          </p:cNvCxnSpPr>
          <p:nvPr/>
        </p:nvCxnSpPr>
        <p:spPr>
          <a:xfrm>
            <a:off x="4920250" y="6365933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C0FD63-F06D-4C42-BAA9-900E7B677116}"/>
              </a:ext>
            </a:extLst>
          </p:cNvPr>
          <p:cNvCxnSpPr>
            <a:cxnSpLocks/>
          </p:cNvCxnSpPr>
          <p:nvPr/>
        </p:nvCxnSpPr>
        <p:spPr>
          <a:xfrm>
            <a:off x="4920250" y="6560243"/>
            <a:ext cx="4572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619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EDA07C-F1D2-40BD-9380-659BA4C8E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" t="1838" r="11662"/>
          <a:stretch/>
        </p:blipFill>
        <p:spPr>
          <a:xfrm>
            <a:off x="6048418" y="1162753"/>
            <a:ext cx="6143582" cy="5525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Microtransit Implementation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The Initial Zone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F92F15-E893-423D-B0D5-57D89BE98B2A}"/>
              </a:ext>
            </a:extLst>
          </p:cNvPr>
          <p:cNvSpPr/>
          <p:nvPr/>
        </p:nvSpPr>
        <p:spPr>
          <a:xfrm>
            <a:off x="6048417" y="1162753"/>
            <a:ext cx="2899639" cy="108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15FAC"/>
                </a:solidFill>
              </a:rPr>
              <a:t>Initial microtransit zone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DD2315-1FB3-4AB3-B70B-F2D4A166172C}"/>
              </a:ext>
            </a:extLst>
          </p:cNvPr>
          <p:cNvSpPr/>
          <p:nvPr/>
        </p:nvSpPr>
        <p:spPr>
          <a:xfrm>
            <a:off x="6048417" y="6148873"/>
            <a:ext cx="2675705" cy="53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215FAC"/>
                </a:solidFill>
              </a:rPr>
              <a:t>Route 7 service remaining</a:t>
            </a:r>
          </a:p>
          <a:p>
            <a:r>
              <a:rPr lang="en-US" sz="1400" b="1" dirty="0">
                <a:solidFill>
                  <a:srgbClr val="215FAC"/>
                </a:solidFill>
              </a:rPr>
              <a:t>Route 7 service removed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3352E9-2AF4-43E9-96A3-6C2D2821F3D4}"/>
              </a:ext>
            </a:extLst>
          </p:cNvPr>
          <p:cNvCxnSpPr>
            <a:cxnSpLocks/>
          </p:cNvCxnSpPr>
          <p:nvPr/>
        </p:nvCxnSpPr>
        <p:spPr>
          <a:xfrm>
            <a:off x="8176260" y="6344816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409F5C-BBC2-4D54-B182-E55323A165EC}"/>
              </a:ext>
            </a:extLst>
          </p:cNvPr>
          <p:cNvCxnSpPr>
            <a:cxnSpLocks/>
          </p:cNvCxnSpPr>
          <p:nvPr/>
        </p:nvCxnSpPr>
        <p:spPr>
          <a:xfrm>
            <a:off x="8176260" y="6539126"/>
            <a:ext cx="457200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6E91C3-A296-4CF5-8A9C-EBCFC45B0AD5}"/>
              </a:ext>
            </a:extLst>
          </p:cNvPr>
          <p:cNvGrpSpPr/>
          <p:nvPr/>
        </p:nvGrpSpPr>
        <p:grpSpPr>
          <a:xfrm>
            <a:off x="260108" y="1334278"/>
            <a:ext cx="5590319" cy="5204848"/>
            <a:chOff x="725500" y="1390850"/>
            <a:chExt cx="4267726" cy="2324501"/>
          </a:xfrm>
          <a:solidFill>
            <a:schemeClr val="accent6">
              <a:lumMod val="7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FCE9673-ADC6-435F-855A-D3926B418CAB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C30ED2-D4E0-418D-8E7F-80E47476AE7B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Microtransit Service Profile</a:t>
              </a:r>
            </a:p>
            <a:p>
              <a:pPr algn="ctr"/>
              <a:r>
                <a:rPr lang="en-US" sz="2000" b="1" dirty="0">
                  <a:solidFill>
                    <a:srgbClr val="FFD534"/>
                  </a:solidFill>
                </a:rPr>
                <a:t>Snapshot</a:t>
              </a:r>
            </a:p>
            <a:p>
              <a:pPr algn="ctr"/>
              <a:endParaRPr lang="en-US" sz="16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5,400 population within zone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3,500 jobs within zone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Median wait times of less than 5 minutes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Free transfers to Route 7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Served by 1 vehicle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16 hours Monday-Saturday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8 hours Sunday</a:t>
              </a:r>
            </a:p>
            <a:p>
              <a:pPr lvl="1"/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62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4854A5-7072-4A2F-8766-00B250CEA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0" t="-1176" r="-4140" b="1176"/>
          <a:stretch/>
        </p:blipFill>
        <p:spPr>
          <a:xfrm>
            <a:off x="5830194" y="1334278"/>
            <a:ext cx="6648898" cy="5478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Microtransit Implementation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Expanded zone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F92F15-E893-423D-B0D5-57D89BE98B2A}"/>
              </a:ext>
            </a:extLst>
          </p:cNvPr>
          <p:cNvSpPr/>
          <p:nvPr/>
        </p:nvSpPr>
        <p:spPr>
          <a:xfrm>
            <a:off x="6048417" y="1162753"/>
            <a:ext cx="2899639" cy="108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15FAC"/>
                </a:solidFill>
              </a:rPr>
              <a:t>Expanded microtransit zone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DD2315-1FB3-4AB3-B70B-F2D4A166172C}"/>
              </a:ext>
            </a:extLst>
          </p:cNvPr>
          <p:cNvSpPr/>
          <p:nvPr/>
        </p:nvSpPr>
        <p:spPr>
          <a:xfrm>
            <a:off x="6048417" y="6148873"/>
            <a:ext cx="2675705" cy="53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215FAC"/>
                </a:solidFill>
              </a:rPr>
              <a:t>Route 7 service remaining</a:t>
            </a:r>
          </a:p>
          <a:p>
            <a:r>
              <a:rPr lang="en-US" sz="1400" b="1" dirty="0">
                <a:solidFill>
                  <a:srgbClr val="215FAC"/>
                </a:solidFill>
              </a:rPr>
              <a:t>Route 7 service removed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3352E9-2AF4-43E9-96A3-6C2D2821F3D4}"/>
              </a:ext>
            </a:extLst>
          </p:cNvPr>
          <p:cNvCxnSpPr>
            <a:cxnSpLocks/>
          </p:cNvCxnSpPr>
          <p:nvPr/>
        </p:nvCxnSpPr>
        <p:spPr>
          <a:xfrm>
            <a:off x="8176260" y="6344816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409F5C-BBC2-4D54-B182-E55323A165EC}"/>
              </a:ext>
            </a:extLst>
          </p:cNvPr>
          <p:cNvCxnSpPr>
            <a:cxnSpLocks/>
          </p:cNvCxnSpPr>
          <p:nvPr/>
        </p:nvCxnSpPr>
        <p:spPr>
          <a:xfrm>
            <a:off x="8176260" y="6539126"/>
            <a:ext cx="457200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6E91C3-A296-4CF5-8A9C-EBCFC45B0AD5}"/>
              </a:ext>
            </a:extLst>
          </p:cNvPr>
          <p:cNvGrpSpPr/>
          <p:nvPr/>
        </p:nvGrpSpPr>
        <p:grpSpPr>
          <a:xfrm>
            <a:off x="260108" y="1334278"/>
            <a:ext cx="5590319" cy="5204848"/>
            <a:chOff x="725500" y="1390850"/>
            <a:chExt cx="4267726" cy="2324501"/>
          </a:xfrm>
          <a:solidFill>
            <a:schemeClr val="accent6">
              <a:lumMod val="7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FCE9673-ADC6-435F-855A-D3926B418CAB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C30ED2-D4E0-418D-8E7F-80E47476AE7B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Microtransit Service Profile</a:t>
              </a:r>
            </a:p>
            <a:p>
              <a:pPr algn="ctr"/>
              <a:r>
                <a:rPr lang="en-US" sz="2000" b="1" dirty="0">
                  <a:solidFill>
                    <a:srgbClr val="FFD534"/>
                  </a:solidFill>
                </a:rPr>
                <a:t>Expanded Zone</a:t>
              </a:r>
            </a:p>
            <a:p>
              <a:pPr algn="ctr"/>
              <a:endParaRPr lang="en-US" sz="16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7,800 population within zone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5,000 jobs within zone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Median wait times of just over 5 minutes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Connections to Route 7 and Route 9B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Served by 1 vehicle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16 hours Monday-Saturday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8 hours Sunday</a:t>
              </a:r>
            </a:p>
            <a:p>
              <a:pPr lvl="1"/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192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Microtransit Implementation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Software Vendor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48BACF-8BF4-4130-B41D-F5BE0442E2D2}"/>
              </a:ext>
            </a:extLst>
          </p:cNvPr>
          <p:cNvGrpSpPr/>
          <p:nvPr/>
        </p:nvGrpSpPr>
        <p:grpSpPr>
          <a:xfrm>
            <a:off x="4497354" y="1334278"/>
            <a:ext cx="7501947" cy="5204848"/>
            <a:chOff x="725500" y="1390850"/>
            <a:chExt cx="4267726" cy="23245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DC9765F-9E12-4B5F-BCD3-F14297616BA5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solidFill>
              <a:srgbClr val="215F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D17A1B-82FB-4AA2-A135-DEB1B74CDF52}"/>
                </a:ext>
              </a:extLst>
            </p:cNvPr>
            <p:cNvSpPr/>
            <p:nvPr/>
          </p:nvSpPr>
          <p:spPr>
            <a:xfrm>
              <a:off x="960116" y="1531600"/>
              <a:ext cx="3863177" cy="2049551"/>
            </a:xfrm>
            <a:prstGeom prst="rect">
              <a:avLst/>
            </a:prstGeom>
            <a:solidFill>
              <a:srgbClr val="215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Microtransit Client</a:t>
              </a:r>
            </a:p>
            <a:p>
              <a:pPr algn="ctr"/>
              <a:r>
                <a:rPr lang="en-US" sz="2000" b="1" dirty="0">
                  <a:solidFill>
                    <a:srgbClr val="FFD534"/>
                  </a:solidFill>
                </a:rPr>
                <a:t>Spare Labs</a:t>
              </a:r>
            </a:p>
            <a:p>
              <a:pPr algn="ctr"/>
              <a:endParaRPr lang="en-US" sz="16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Selected after competitive procurement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User friendly apps for drivers, passengers, and service planning/scheduling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Brand-specific white-label app for passengers, with web client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Helped with initial product launch marketing materials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Vehicle itinerary generated and adjusted automatically as requests come 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Ability to co-mingle public transit with paratransit trips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Ability to plan trips over multiple transit modes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Spare is here – find Bronson to find out more</a:t>
              </a:r>
            </a:p>
            <a:p>
              <a:pPr lvl="1"/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D5F72C-661D-4D52-AA18-CB0AF7862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20" y="1189653"/>
            <a:ext cx="2405084" cy="5204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93196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Microtransit Implementation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Trip Planning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0142F3-E452-4D0E-B38D-03DE0615F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575" y="1190292"/>
            <a:ext cx="8350898" cy="5631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423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Microtransit Implementation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Conclusions and Next Steps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84" y="5752418"/>
            <a:ext cx="1491916" cy="149191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91A4C8-B58F-4362-BC2D-9CC321671927}"/>
              </a:ext>
            </a:extLst>
          </p:cNvPr>
          <p:cNvSpPr/>
          <p:nvPr/>
        </p:nvSpPr>
        <p:spPr>
          <a:xfrm>
            <a:off x="2250692" y="1204831"/>
            <a:ext cx="7257222" cy="2630342"/>
          </a:xfrm>
          <a:prstGeom prst="roundRect">
            <a:avLst/>
          </a:prstGeom>
          <a:solidFill>
            <a:srgbClr val="FFD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71CB5-EDDF-440B-AB00-160E08E65D5F}"/>
              </a:ext>
            </a:extLst>
          </p:cNvPr>
          <p:cNvSpPr/>
          <p:nvPr/>
        </p:nvSpPr>
        <p:spPr>
          <a:xfrm>
            <a:off x="2460770" y="1390356"/>
            <a:ext cx="6912391" cy="237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215FAC"/>
                </a:solidFill>
              </a:rPr>
              <a:t>Conclusions (so far)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Ridership averaging ~ 356 rides per month since March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Cost per trip still much higher than fixed route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215FAC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Able to serve target areas much better than fixed-route service could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15FAC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Additional expansion of zone possible</a:t>
            </a:r>
            <a:endParaRPr lang="en-US" dirty="0">
              <a:solidFill>
                <a:srgbClr val="215FAC"/>
              </a:solidFill>
            </a:endParaRPr>
          </a:p>
          <a:p>
            <a:pPr algn="ctr"/>
            <a:endParaRPr lang="en-US" b="1" dirty="0">
              <a:solidFill>
                <a:srgbClr val="215FAC"/>
              </a:solidFill>
            </a:endParaRPr>
          </a:p>
          <a:p>
            <a:pPr algn="ctr"/>
            <a:endParaRPr lang="en-US" b="1" dirty="0">
              <a:solidFill>
                <a:srgbClr val="215F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69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Microtransit Implementation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Conclusions and Next Steps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6E91C3-A296-4CF5-8A9C-EBCFC45B0AD5}"/>
              </a:ext>
            </a:extLst>
          </p:cNvPr>
          <p:cNvGrpSpPr/>
          <p:nvPr/>
        </p:nvGrpSpPr>
        <p:grpSpPr>
          <a:xfrm>
            <a:off x="288984" y="3952350"/>
            <a:ext cx="5590319" cy="2621705"/>
            <a:chOff x="725500" y="1390850"/>
            <a:chExt cx="4267726" cy="2324501"/>
          </a:xfrm>
          <a:solidFill>
            <a:schemeClr val="accent6">
              <a:lumMod val="7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FCE9673-ADC6-435F-855A-D3926B418CAB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C30ED2-D4E0-418D-8E7F-80E47476AE7B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Next Steps</a:t>
              </a:r>
            </a:p>
            <a:p>
              <a:pPr algn="ctr"/>
              <a:r>
                <a:rPr lang="en-US" sz="2000" b="1" dirty="0">
                  <a:solidFill>
                    <a:srgbClr val="FFD534"/>
                  </a:solidFill>
                </a:rPr>
                <a:t>Evaluation of Falmouth service</a:t>
              </a:r>
            </a:p>
            <a:p>
              <a:pPr algn="ctr"/>
              <a:endParaRPr lang="en-US" sz="16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Falmouth service </a:t>
              </a:r>
              <a:r>
                <a:rPr lang="en-US" sz="1600" b="1" dirty="0">
                  <a:solidFill>
                    <a:schemeClr val="bg1"/>
                  </a:solidFill>
                </a:rPr>
                <a:t>likely to be retained </a:t>
              </a:r>
              <a:r>
                <a:rPr lang="en-US" sz="1600" dirty="0">
                  <a:solidFill>
                    <a:schemeClr val="bg1"/>
                  </a:solidFill>
                </a:rPr>
                <a:t>beyond ARPA-funded pilot period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Service may be modified to reflect ridership trends</a:t>
              </a:r>
            </a:p>
            <a:p>
              <a:pPr lvl="1"/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84" y="5752418"/>
            <a:ext cx="1491916" cy="149191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91A4C8-B58F-4362-BC2D-9CC321671927}"/>
              </a:ext>
            </a:extLst>
          </p:cNvPr>
          <p:cNvSpPr/>
          <p:nvPr/>
        </p:nvSpPr>
        <p:spPr>
          <a:xfrm>
            <a:off x="2250692" y="1204831"/>
            <a:ext cx="7257222" cy="2630342"/>
          </a:xfrm>
          <a:prstGeom prst="roundRect">
            <a:avLst/>
          </a:prstGeom>
          <a:solidFill>
            <a:srgbClr val="FFD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71CB5-EDDF-440B-AB00-160E08E65D5F}"/>
              </a:ext>
            </a:extLst>
          </p:cNvPr>
          <p:cNvSpPr/>
          <p:nvPr/>
        </p:nvSpPr>
        <p:spPr>
          <a:xfrm>
            <a:off x="2460770" y="1390356"/>
            <a:ext cx="6912391" cy="237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215FAC"/>
                </a:solidFill>
              </a:rPr>
              <a:t>Conclusions (so far)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Ridership averaging ~ 356 rides per month since March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Cost per trip still much higher than fixed route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215FAC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Able to serve target areas much better than fixed-route service could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15FAC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Additional expansion of zone possible</a:t>
            </a:r>
            <a:endParaRPr lang="en-US" dirty="0">
              <a:solidFill>
                <a:srgbClr val="215FAC"/>
              </a:solidFill>
            </a:endParaRPr>
          </a:p>
          <a:p>
            <a:pPr algn="ctr"/>
            <a:endParaRPr lang="en-US" b="1" dirty="0">
              <a:solidFill>
                <a:srgbClr val="215FAC"/>
              </a:solidFill>
            </a:endParaRPr>
          </a:p>
          <a:p>
            <a:pPr algn="ctr"/>
            <a:endParaRPr lang="en-US" b="1" dirty="0">
              <a:solidFill>
                <a:srgbClr val="215F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53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Microtransit Implementation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Conclusions and Next Steps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6E91C3-A296-4CF5-8A9C-EBCFC45B0AD5}"/>
              </a:ext>
            </a:extLst>
          </p:cNvPr>
          <p:cNvGrpSpPr/>
          <p:nvPr/>
        </p:nvGrpSpPr>
        <p:grpSpPr>
          <a:xfrm>
            <a:off x="288984" y="3952350"/>
            <a:ext cx="5590319" cy="2621705"/>
            <a:chOff x="725500" y="1390850"/>
            <a:chExt cx="4267726" cy="2324501"/>
          </a:xfrm>
          <a:solidFill>
            <a:schemeClr val="accent6">
              <a:lumMod val="7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FCE9673-ADC6-435F-855A-D3926B418CAB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C30ED2-D4E0-418D-8E7F-80E47476AE7B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Next Steps</a:t>
              </a:r>
            </a:p>
            <a:p>
              <a:pPr algn="ctr"/>
              <a:r>
                <a:rPr lang="en-US" sz="2000" b="1" dirty="0">
                  <a:solidFill>
                    <a:srgbClr val="FFD534"/>
                  </a:solidFill>
                </a:rPr>
                <a:t>Evaluation of Falmouth service</a:t>
              </a:r>
            </a:p>
            <a:p>
              <a:pPr algn="ctr"/>
              <a:endParaRPr lang="en-US" sz="16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Falmouth service </a:t>
              </a:r>
              <a:r>
                <a:rPr lang="en-US" sz="1600" b="1" dirty="0">
                  <a:solidFill>
                    <a:schemeClr val="bg1"/>
                  </a:solidFill>
                </a:rPr>
                <a:t>likely to be retained </a:t>
              </a:r>
              <a:r>
                <a:rPr lang="en-US" sz="1600" dirty="0">
                  <a:solidFill>
                    <a:schemeClr val="bg1"/>
                  </a:solidFill>
                </a:rPr>
                <a:t>beyond ARPA-funded pilot period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Service may be modified to reflect ridership trends</a:t>
              </a:r>
            </a:p>
            <a:p>
              <a:pPr lvl="1"/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6CFE5C-A1C6-4CAD-91A9-1FE2AA9D0A38}"/>
              </a:ext>
            </a:extLst>
          </p:cNvPr>
          <p:cNvGrpSpPr/>
          <p:nvPr/>
        </p:nvGrpSpPr>
        <p:grpSpPr>
          <a:xfrm>
            <a:off x="6312697" y="3952350"/>
            <a:ext cx="5590319" cy="2621705"/>
            <a:chOff x="725500" y="1390850"/>
            <a:chExt cx="4267726" cy="2324501"/>
          </a:xfrm>
          <a:solidFill>
            <a:srgbClr val="215FAC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54FECAF-6930-4138-8DA4-B6D8A371F283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76636B-DE7B-4139-AC55-FB9B48DE0CD5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Next Steps</a:t>
              </a:r>
            </a:p>
            <a:p>
              <a:pPr algn="ctr"/>
              <a:r>
                <a:rPr lang="en-US" sz="2000" b="1" dirty="0">
                  <a:solidFill>
                    <a:srgbClr val="FFD534"/>
                  </a:solidFill>
                </a:rPr>
                <a:t>Expansion to New Areas</a:t>
              </a:r>
            </a:p>
            <a:p>
              <a:pPr algn="ctr"/>
              <a:endParaRPr lang="en-US" sz="16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Microtransit expansion to South Portland and Scarborough likely in 2026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May play a role to serve lower-density pockets of our service area in the future</a:t>
              </a:r>
            </a:p>
            <a:p>
              <a:pPr lvl="1"/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91A4C8-B58F-4362-BC2D-9CC321671927}"/>
              </a:ext>
            </a:extLst>
          </p:cNvPr>
          <p:cNvSpPr/>
          <p:nvPr/>
        </p:nvSpPr>
        <p:spPr>
          <a:xfrm>
            <a:off x="2250692" y="1204831"/>
            <a:ext cx="7257222" cy="2630342"/>
          </a:xfrm>
          <a:prstGeom prst="roundRect">
            <a:avLst/>
          </a:prstGeom>
          <a:solidFill>
            <a:srgbClr val="FFD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71CB5-EDDF-440B-AB00-160E08E65D5F}"/>
              </a:ext>
            </a:extLst>
          </p:cNvPr>
          <p:cNvSpPr/>
          <p:nvPr/>
        </p:nvSpPr>
        <p:spPr>
          <a:xfrm>
            <a:off x="2460770" y="1390356"/>
            <a:ext cx="6912391" cy="237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215FAC"/>
                </a:solidFill>
              </a:rPr>
              <a:t>Conclusions (so far)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Ridership averaging ~ 356 rides per month since March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Cost per trip still much higher than fixed route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215FAC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Able to serve target areas much better than fixed-route service could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15FAC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5FAC"/>
                </a:solidFill>
              </a:rPr>
              <a:t>Additional expansion of zone possible</a:t>
            </a:r>
            <a:endParaRPr lang="en-US" dirty="0">
              <a:solidFill>
                <a:srgbClr val="215FAC"/>
              </a:solidFill>
            </a:endParaRPr>
          </a:p>
          <a:p>
            <a:pPr algn="ctr"/>
            <a:endParaRPr lang="en-US" b="1" dirty="0">
              <a:solidFill>
                <a:srgbClr val="215FAC"/>
              </a:solidFill>
            </a:endParaRPr>
          </a:p>
          <a:p>
            <a:pPr algn="ctr"/>
            <a:endParaRPr lang="en-US" b="1" dirty="0">
              <a:solidFill>
                <a:srgbClr val="215F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14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92" y="503401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Questions and Discussion</a:t>
            </a:r>
          </a:p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Presented by:</a:t>
            </a:r>
          </a:p>
          <a:p>
            <a:pPr algn="ctr"/>
            <a:endParaRPr lang="en-US" sz="2400" b="1" dirty="0">
              <a:solidFill>
                <a:srgbClr val="FFD534"/>
              </a:solidFill>
            </a:endParaRPr>
          </a:p>
          <a:p>
            <a:pPr algn="ctr"/>
            <a:r>
              <a:rPr lang="en-US" sz="2400" dirty="0">
                <a:solidFill>
                  <a:srgbClr val="FFD534"/>
                </a:solidFill>
              </a:rPr>
              <a:t>Mike Tremblay</a:t>
            </a:r>
            <a:br>
              <a:rPr lang="en-US" sz="2400" dirty="0">
                <a:solidFill>
                  <a:srgbClr val="FFD534"/>
                </a:solidFill>
              </a:rPr>
            </a:br>
            <a:r>
              <a:rPr lang="en-US" sz="2400" dirty="0">
                <a:solidFill>
                  <a:srgbClr val="FFD534"/>
                </a:solidFill>
              </a:rPr>
              <a:t>Director of Transit Development</a:t>
            </a:r>
          </a:p>
          <a:p>
            <a:pPr algn="ctr"/>
            <a:r>
              <a:rPr lang="en-US" sz="2400" dirty="0">
                <a:solidFill>
                  <a:srgbClr val="FFD534"/>
                </a:solidFill>
              </a:rPr>
              <a:t>Greater Portland Metro</a:t>
            </a:r>
          </a:p>
          <a:p>
            <a:pPr algn="ctr"/>
            <a:endParaRPr lang="en-US" sz="2400" dirty="0">
              <a:solidFill>
                <a:srgbClr val="FFD534"/>
              </a:solidFill>
            </a:endParaRPr>
          </a:p>
          <a:p>
            <a:pPr algn="ctr"/>
            <a:r>
              <a:rPr lang="en-US" sz="2400" dirty="0">
                <a:solidFill>
                  <a:srgbClr val="FFD534"/>
                </a:solidFill>
              </a:rPr>
              <a:t>September 4, 2025</a:t>
            </a:r>
          </a:p>
          <a:p>
            <a:pPr algn="ctr"/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4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0922E0-B4C3-4108-AC34-B8374CE1A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01" y="548639"/>
            <a:ext cx="5980498" cy="44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82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92" y="503401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Part 1: What is microtransit?</a:t>
            </a:r>
          </a:p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4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0922E0-B4C3-4108-AC34-B8374CE1A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01" y="481262"/>
            <a:ext cx="5980499" cy="44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6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081AC-5DB1-4526-B05F-C13FC045B2E4}"/>
              </a:ext>
            </a:extLst>
          </p:cNvPr>
          <p:cNvSpPr/>
          <p:nvPr/>
        </p:nvSpPr>
        <p:spPr>
          <a:xfrm>
            <a:off x="379360" y="1564013"/>
            <a:ext cx="4677831" cy="1217000"/>
          </a:xfrm>
          <a:prstGeom prst="roundRect">
            <a:avLst/>
          </a:prstGeom>
          <a:solidFill>
            <a:srgbClr val="FFD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 is microtransit?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A brief overview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1DB40C-31EE-42DA-9EC6-3C37FCAE49EE}"/>
              </a:ext>
            </a:extLst>
          </p:cNvPr>
          <p:cNvSpPr/>
          <p:nvPr/>
        </p:nvSpPr>
        <p:spPr>
          <a:xfrm>
            <a:off x="499062" y="1619023"/>
            <a:ext cx="4455493" cy="1087655"/>
          </a:xfrm>
          <a:prstGeom prst="rect">
            <a:avLst/>
          </a:prstGeom>
          <a:solidFill>
            <a:srgbClr val="FFD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215FAC"/>
                </a:solidFill>
              </a:rPr>
              <a:t>What is microtransit?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11DAE3-96DF-49E9-A186-7494248D457D}"/>
              </a:ext>
            </a:extLst>
          </p:cNvPr>
          <p:cNvGrpSpPr/>
          <p:nvPr/>
        </p:nvGrpSpPr>
        <p:grpSpPr>
          <a:xfrm>
            <a:off x="689288" y="3116424"/>
            <a:ext cx="5750014" cy="3622734"/>
            <a:chOff x="725500" y="1390850"/>
            <a:chExt cx="4267726" cy="232450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81D3C90-09C6-4F21-9F03-B2347265E610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solidFill>
              <a:srgbClr val="215F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1C9D1A-2E6F-4083-BBB3-9642082E8F5F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solidFill>
              <a:srgbClr val="215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Demand-response transit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Often app-based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Schedules and dispatches trips automatically based on customizable parameters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Pick-ups and drop-offs “curb to curb” at virtual pickup points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Smaller vehicle than fixed-route bus service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FC5D43-0615-4F1A-8A1E-DB2860A9FA73}"/>
              </a:ext>
            </a:extLst>
          </p:cNvPr>
          <p:cNvGrpSpPr/>
          <p:nvPr/>
        </p:nvGrpSpPr>
        <p:grpSpPr>
          <a:xfrm>
            <a:off x="6853187" y="1473499"/>
            <a:ext cx="5209199" cy="3622734"/>
            <a:chOff x="725500" y="1390850"/>
            <a:chExt cx="4267726" cy="2324501"/>
          </a:xfrm>
          <a:solidFill>
            <a:srgbClr val="00B05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03EE4AF-11EB-4A19-8153-86E88DB58973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9FEE6A-00F5-4A14-9BDD-F6F92A99BEA3}"/>
                </a:ext>
              </a:extLst>
            </p:cNvPr>
            <p:cNvSpPr/>
            <p:nvPr/>
          </p:nvSpPr>
          <p:spPr>
            <a:xfrm>
              <a:off x="932098" y="2125257"/>
              <a:ext cx="3811065" cy="1455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Very similar to ADA paratransit, usually without door-to-door assistance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Can cover a large area without a meandering fixed route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Smaller vehicle can navigate local streets/driveways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Potential to suffer when demand is high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90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92" y="503401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Part 2: Why microtransit?</a:t>
            </a:r>
          </a:p>
          <a:p>
            <a:pPr algn="ctr"/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4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0922E0-B4C3-4108-AC34-B8374CE1A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01" y="481262"/>
            <a:ext cx="5980498" cy="44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41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Why microtransit?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Route 7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21BF46-AC13-48B0-A334-32E9356EE575}"/>
              </a:ext>
            </a:extLst>
          </p:cNvPr>
          <p:cNvGrpSpPr/>
          <p:nvPr/>
        </p:nvGrpSpPr>
        <p:grpSpPr>
          <a:xfrm>
            <a:off x="635265" y="1541244"/>
            <a:ext cx="5332397" cy="4984684"/>
            <a:chOff x="725500" y="1390850"/>
            <a:chExt cx="4267726" cy="2324501"/>
          </a:xfrm>
          <a:solidFill>
            <a:srgbClr val="C00000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CAFB57A-2CEA-492E-B5D2-7783FEB70CDB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1DB40C-31EE-42DA-9EC6-3C37FCAE49EE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Route 7</a:t>
              </a:r>
            </a:p>
            <a:p>
              <a:pPr algn="ctr"/>
              <a:r>
                <a:rPr lang="en-US" sz="2000" b="1" dirty="0">
                  <a:solidFill>
                    <a:srgbClr val="FFD534"/>
                  </a:solidFill>
                </a:rPr>
                <a:t>Service Profile</a:t>
              </a:r>
            </a:p>
            <a:p>
              <a:pPr algn="ctr"/>
              <a:endParaRPr lang="en-US" sz="16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Lowest ridership of all Metro routes in 2022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43,000 rides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Low level of service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Hourly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6:30am – 7:30pm Mon-Sat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Less on Sunday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Service to downtown Portland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chemeClr val="bg1"/>
                  </a:solidFill>
                </a:rPr>
                <a:t>Approx</a:t>
              </a:r>
              <a:r>
                <a:rPr lang="en-US" dirty="0">
                  <a:solidFill>
                    <a:schemeClr val="bg1"/>
                  </a:solidFill>
                </a:rPr>
                <a:t> 25% of service hours spent circulating “loops” in Falmouth neighborhoods – with little ridership to show for it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B72CAAF-E712-438D-BD79-59A571D5D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36"/>
          <a:stretch/>
        </p:blipFill>
        <p:spPr>
          <a:xfrm>
            <a:off x="6224340" y="1698859"/>
            <a:ext cx="2564293" cy="482706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2A10704-38D4-4BAD-869C-BD87D8063BA7}"/>
              </a:ext>
            </a:extLst>
          </p:cNvPr>
          <p:cNvGrpSpPr/>
          <p:nvPr/>
        </p:nvGrpSpPr>
        <p:grpSpPr>
          <a:xfrm>
            <a:off x="8958370" y="2695991"/>
            <a:ext cx="3153878" cy="2129590"/>
            <a:chOff x="87161" y="1660713"/>
            <a:chExt cx="6770523" cy="416485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1EDAB90-764B-4684-BD1E-4D64BB8C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61" y="1660713"/>
              <a:ext cx="6770523" cy="41648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5BE81EC-DDF3-47A4-9B02-003564AAAAC0}"/>
                </a:ext>
              </a:extLst>
            </p:cNvPr>
            <p:cNvSpPr/>
            <p:nvPr/>
          </p:nvSpPr>
          <p:spPr>
            <a:xfrm>
              <a:off x="87161" y="1660713"/>
              <a:ext cx="2863256" cy="1405512"/>
            </a:xfrm>
            <a:prstGeom prst="rect">
              <a:avLst/>
            </a:prstGeom>
            <a:solidFill>
              <a:srgbClr val="E6E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F378A81-B055-4B7B-9DC4-1A858B020D4F}"/>
              </a:ext>
            </a:extLst>
          </p:cNvPr>
          <p:cNvSpPr/>
          <p:nvPr/>
        </p:nvSpPr>
        <p:spPr>
          <a:xfrm>
            <a:off x="6498461" y="1769443"/>
            <a:ext cx="2271633" cy="1224013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E5ED58-F48D-4D22-954A-7297B7D44ACE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8788633" y="1698859"/>
            <a:ext cx="836625" cy="9971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49C81D5-CFF0-454E-955E-6D1F6CA820B8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8768610" y="2959096"/>
            <a:ext cx="189760" cy="962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316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Why microtransit?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Route 7 Snapshots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B72CAAF-E712-438D-BD79-59A571D5D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36"/>
          <a:stretch/>
        </p:blipFill>
        <p:spPr>
          <a:xfrm>
            <a:off x="266302" y="1347251"/>
            <a:ext cx="2564293" cy="4827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9EBEB9-B450-49FA-850A-E2E6E763A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080266"/>
            <a:ext cx="6233962" cy="2777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714121-D1C3-49D0-9020-DD17801E7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838" y="1193532"/>
            <a:ext cx="5382115" cy="3414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909C2B66-D55A-492E-A669-E7D5A4615B0D}"/>
              </a:ext>
            </a:extLst>
          </p:cNvPr>
          <p:cNvSpPr/>
          <p:nvPr/>
        </p:nvSpPr>
        <p:spPr>
          <a:xfrm>
            <a:off x="832122" y="5245767"/>
            <a:ext cx="5020037" cy="26498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D5787953-0C81-4A91-AF97-FAAE95C47B43}"/>
              </a:ext>
            </a:extLst>
          </p:cNvPr>
          <p:cNvSpPr/>
          <p:nvPr/>
        </p:nvSpPr>
        <p:spPr>
          <a:xfrm>
            <a:off x="1492073" y="3132463"/>
            <a:ext cx="1656765" cy="26498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97DD21-E2D1-4BBE-87A7-63ED03E02B1C}"/>
              </a:ext>
            </a:extLst>
          </p:cNvPr>
          <p:cNvSpPr/>
          <p:nvPr/>
        </p:nvSpPr>
        <p:spPr>
          <a:xfrm>
            <a:off x="3218590" y="1220779"/>
            <a:ext cx="1257158" cy="667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215FAC"/>
                </a:solidFill>
              </a:rPr>
              <a:t>U.S. Route 1</a:t>
            </a:r>
            <a:br>
              <a:rPr lang="en-US" sz="1600" b="1" dirty="0">
                <a:solidFill>
                  <a:srgbClr val="215FAC"/>
                </a:solidFill>
              </a:rPr>
            </a:br>
            <a:r>
              <a:rPr lang="en-US" sz="1600" b="1" dirty="0">
                <a:solidFill>
                  <a:srgbClr val="215FAC"/>
                </a:solidFill>
              </a:rPr>
              <a:t>Falmouth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812AD2-71DF-4B90-860F-350A2F0FD1D3}"/>
              </a:ext>
            </a:extLst>
          </p:cNvPr>
          <p:cNvSpPr/>
          <p:nvPr/>
        </p:nvSpPr>
        <p:spPr>
          <a:xfrm>
            <a:off x="10019899" y="4163900"/>
            <a:ext cx="1937343" cy="667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215FAC"/>
                </a:solidFill>
              </a:rPr>
              <a:t>Washington Avenue</a:t>
            </a:r>
            <a:br>
              <a:rPr lang="en-US" sz="1600" b="1" dirty="0">
                <a:solidFill>
                  <a:srgbClr val="215FAC"/>
                </a:solidFill>
              </a:rPr>
            </a:br>
            <a:r>
              <a:rPr lang="en-US" sz="1600" b="1" dirty="0">
                <a:solidFill>
                  <a:srgbClr val="215FAC"/>
                </a:solidFill>
              </a:rPr>
              <a:t>Portland</a:t>
            </a:r>
            <a:endParaRPr lang="en-US" sz="900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F4183B-8900-456F-B924-D4F13037E5E5}"/>
              </a:ext>
            </a:extLst>
          </p:cNvPr>
          <p:cNvGrpSpPr/>
          <p:nvPr/>
        </p:nvGrpSpPr>
        <p:grpSpPr>
          <a:xfrm>
            <a:off x="8672512" y="1347251"/>
            <a:ext cx="3413610" cy="2158562"/>
            <a:chOff x="725500" y="1390850"/>
            <a:chExt cx="4267726" cy="2324501"/>
          </a:xfrm>
          <a:solidFill>
            <a:srgbClr val="C00000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56C370F-BF81-4A6F-BF8B-25808DC0120E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1B7FE7-C5B4-413F-8FBA-3E23CF718E2A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Route 7</a:t>
              </a:r>
            </a:p>
            <a:p>
              <a:pPr algn="ctr"/>
              <a:r>
                <a:rPr lang="en-US" sz="1600" b="1" dirty="0">
                  <a:solidFill>
                    <a:srgbClr val="FFD534"/>
                  </a:solidFill>
                </a:rPr>
                <a:t>“Mainline” service</a:t>
              </a:r>
            </a:p>
            <a:p>
              <a:pPr algn="ctr"/>
              <a:endParaRPr lang="en-US" sz="12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Medium/high density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Mixed use/commercial uses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Sidewalks typ. on both sides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Speeds 25-35mph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Regular crosswalks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612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CD82BC-F77E-43CA-A095-9985D168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" y="4202032"/>
            <a:ext cx="4442445" cy="2655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Why microtransit?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Route 7 Snapshots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812AD2-71DF-4B90-860F-350A2F0FD1D3}"/>
              </a:ext>
            </a:extLst>
          </p:cNvPr>
          <p:cNvSpPr/>
          <p:nvPr/>
        </p:nvSpPr>
        <p:spPr>
          <a:xfrm>
            <a:off x="-90" y="4210866"/>
            <a:ext cx="1937343" cy="667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215FAC"/>
                </a:solidFill>
              </a:rPr>
              <a:t>Falmouth Rd</a:t>
            </a:r>
            <a:br>
              <a:rPr lang="en-US" sz="1600" b="1" dirty="0">
                <a:solidFill>
                  <a:srgbClr val="215FAC"/>
                </a:solidFill>
              </a:rPr>
            </a:br>
            <a:r>
              <a:rPr lang="en-US" sz="1600" b="1" dirty="0">
                <a:solidFill>
                  <a:srgbClr val="215FAC"/>
                </a:solidFill>
              </a:rPr>
              <a:t>Falmouth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A15AF-8241-4735-A4E8-0B1816955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177" y="3703635"/>
            <a:ext cx="5110876" cy="3157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F0A81F0-6780-46D8-8FC0-6166C25DC2FE}"/>
              </a:ext>
            </a:extLst>
          </p:cNvPr>
          <p:cNvGrpSpPr/>
          <p:nvPr/>
        </p:nvGrpSpPr>
        <p:grpSpPr>
          <a:xfrm>
            <a:off x="3386490" y="1210510"/>
            <a:ext cx="5419023" cy="3659082"/>
            <a:chOff x="87161" y="1660713"/>
            <a:chExt cx="6770523" cy="41648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459301-721F-4AB1-9A84-7C86DF507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61" y="1660713"/>
              <a:ext cx="6770523" cy="41648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A683A1-1C44-4FEC-BCF6-C746EF5F9D0F}"/>
                </a:ext>
              </a:extLst>
            </p:cNvPr>
            <p:cNvSpPr/>
            <p:nvPr/>
          </p:nvSpPr>
          <p:spPr>
            <a:xfrm>
              <a:off x="87161" y="1660713"/>
              <a:ext cx="2863256" cy="1405512"/>
            </a:xfrm>
            <a:prstGeom prst="rect">
              <a:avLst/>
            </a:prstGeom>
            <a:solidFill>
              <a:srgbClr val="E6E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909C2B66-D55A-492E-A669-E7D5A4615B0D}"/>
              </a:ext>
            </a:extLst>
          </p:cNvPr>
          <p:cNvSpPr/>
          <p:nvPr/>
        </p:nvSpPr>
        <p:spPr>
          <a:xfrm rot="8237102">
            <a:off x="2748000" y="4351522"/>
            <a:ext cx="2013797" cy="26498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D5787953-0C81-4A91-AF97-FAAE95C47B43}"/>
              </a:ext>
            </a:extLst>
          </p:cNvPr>
          <p:cNvSpPr/>
          <p:nvPr/>
        </p:nvSpPr>
        <p:spPr>
          <a:xfrm rot="2046759">
            <a:off x="7788890" y="3296510"/>
            <a:ext cx="1656765" cy="26498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BC01D5-DF9C-4930-A20E-8876956102FE}"/>
              </a:ext>
            </a:extLst>
          </p:cNvPr>
          <p:cNvSpPr/>
          <p:nvPr/>
        </p:nvSpPr>
        <p:spPr>
          <a:xfrm>
            <a:off x="10213683" y="3703635"/>
            <a:ext cx="1937343" cy="667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215FAC"/>
                </a:solidFill>
              </a:rPr>
              <a:t>Foreside Road</a:t>
            </a:r>
            <a:br>
              <a:rPr lang="en-US" sz="1600" b="1" dirty="0">
                <a:solidFill>
                  <a:srgbClr val="215FAC"/>
                </a:solidFill>
              </a:rPr>
            </a:br>
            <a:r>
              <a:rPr lang="en-US" sz="1600" b="1" dirty="0">
                <a:solidFill>
                  <a:srgbClr val="215FAC"/>
                </a:solidFill>
              </a:rPr>
              <a:t>Falmouth</a:t>
            </a:r>
            <a:endParaRPr lang="en-US" sz="900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D20B24-4E90-4327-B0E0-6F5AF44A0FBE}"/>
              </a:ext>
            </a:extLst>
          </p:cNvPr>
          <p:cNvGrpSpPr/>
          <p:nvPr/>
        </p:nvGrpSpPr>
        <p:grpSpPr>
          <a:xfrm>
            <a:off x="81950" y="1540656"/>
            <a:ext cx="3413610" cy="2158562"/>
            <a:chOff x="725500" y="1390850"/>
            <a:chExt cx="4267726" cy="2324501"/>
          </a:xfrm>
          <a:solidFill>
            <a:srgbClr val="C00000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233EA8A-8647-46FB-BDB6-A323180DAF38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69F1E9-DB52-498B-8B67-C5072469EEDD}"/>
                </a:ext>
              </a:extLst>
            </p:cNvPr>
            <p:cNvSpPr/>
            <p:nvPr/>
          </p:nvSpPr>
          <p:spPr>
            <a:xfrm>
              <a:off x="960116" y="1531600"/>
              <a:ext cx="3783048" cy="2049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Route 7</a:t>
              </a:r>
            </a:p>
            <a:p>
              <a:pPr algn="ctr"/>
              <a:r>
                <a:rPr lang="en-US" sz="1600" b="1" dirty="0">
                  <a:solidFill>
                    <a:srgbClr val="FFD534"/>
                  </a:solidFill>
                </a:rPr>
                <a:t>“Loop” service</a:t>
              </a:r>
            </a:p>
            <a:p>
              <a:pPr algn="ctr"/>
              <a:endParaRPr lang="en-US" sz="12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Lower density development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Primarily residential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Sidewalks typ. on one side only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Faster speeds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Few crossing opportunities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967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EFA9C-A38D-435B-9E9A-C14F17968D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15FAC"/>
              </a:clrFrom>
              <a:clrTo>
                <a:srgbClr val="215FA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84" y="5582653"/>
            <a:ext cx="1491916" cy="1491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6E52-4BCC-4640-8DB2-4888FB467CAE}"/>
              </a:ext>
            </a:extLst>
          </p:cNvPr>
          <p:cNvSpPr/>
          <p:nvPr/>
        </p:nvSpPr>
        <p:spPr>
          <a:xfrm>
            <a:off x="-1" y="0"/>
            <a:ext cx="12192001" cy="1087655"/>
          </a:xfrm>
          <a:prstGeom prst="rect">
            <a:avLst/>
          </a:prstGeom>
          <a:solidFill>
            <a:srgbClr val="215F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Greater Portland Metro</a:t>
            </a:r>
          </a:p>
          <a:p>
            <a:pPr algn="ctr"/>
            <a:r>
              <a:rPr lang="en-US" sz="2400" b="1" dirty="0">
                <a:solidFill>
                  <a:srgbClr val="FFD534"/>
                </a:solidFill>
              </a:rPr>
              <a:t>At A Glance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CDD1AE-1384-4A1D-AB35-5C9CA6702B86}"/>
              </a:ext>
            </a:extLst>
          </p:cNvPr>
          <p:cNvGrpSpPr/>
          <p:nvPr/>
        </p:nvGrpSpPr>
        <p:grpSpPr>
          <a:xfrm>
            <a:off x="539015" y="1511166"/>
            <a:ext cx="5890662" cy="5149516"/>
            <a:chOff x="725500" y="1390850"/>
            <a:chExt cx="4267726" cy="232450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A58434-B558-4116-A182-F159D8076A3D}"/>
                </a:ext>
              </a:extLst>
            </p:cNvPr>
            <p:cNvSpPr/>
            <p:nvPr/>
          </p:nvSpPr>
          <p:spPr>
            <a:xfrm>
              <a:off x="725500" y="1390850"/>
              <a:ext cx="4267726" cy="2324501"/>
            </a:xfrm>
            <a:prstGeom prst="roundRect">
              <a:avLst/>
            </a:prstGeom>
            <a:solidFill>
              <a:srgbClr val="215F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E395E4-4DD1-4F1A-AC83-341A9B5DA0A3}"/>
                </a:ext>
              </a:extLst>
            </p:cNvPr>
            <p:cNvSpPr/>
            <p:nvPr/>
          </p:nvSpPr>
          <p:spPr>
            <a:xfrm>
              <a:off x="960116" y="1472664"/>
              <a:ext cx="3788242" cy="2175309"/>
            </a:xfrm>
            <a:prstGeom prst="rect">
              <a:avLst/>
            </a:prstGeom>
            <a:solidFill>
              <a:srgbClr val="215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Greater Portland Metro in 2022</a:t>
              </a:r>
            </a:p>
            <a:p>
              <a:pPr algn="ctr"/>
              <a:r>
                <a:rPr lang="en-US" sz="2400" b="1" dirty="0">
                  <a:solidFill>
                    <a:srgbClr val="FFD534"/>
                  </a:solidFill>
                </a:rPr>
                <a:t>A snapshot</a:t>
              </a:r>
            </a:p>
            <a:p>
              <a:pPr algn="ctr"/>
              <a:endParaRPr lang="en-US" sz="2400" b="1" dirty="0">
                <a:solidFill>
                  <a:srgbClr val="FFD534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9ECC3D"/>
                  </a:solidFill>
                </a:rPr>
                <a:t>Ridership ~1.26 million – 60% of 2019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9ECC3D"/>
                  </a:solidFill>
                </a:rPr>
                <a:t>Approx. 100,000 annual revenue hours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9ECC3D"/>
                  </a:solidFill>
                </a:rPr>
                <a:t>45 fixed route vehicles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9ECC3D"/>
                  </a:solidFill>
                </a:rPr>
                <a:t>10 fixed route bus routes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9ECC3D"/>
                  </a:solidFill>
                </a:rPr>
                <a:t>No on-demand services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9ECC3D"/>
                  </a:solidFill>
                </a:rPr>
                <a:t>Paratransit operated by 3</a:t>
              </a:r>
              <a:r>
                <a:rPr lang="en-US" sz="2400" b="1" baseline="30000" dirty="0">
                  <a:solidFill>
                    <a:srgbClr val="9ECC3D"/>
                  </a:solidFill>
                </a:rPr>
                <a:t>rd</a:t>
              </a:r>
              <a:r>
                <a:rPr lang="en-US" sz="2400" b="1" dirty="0">
                  <a:solidFill>
                    <a:srgbClr val="9ECC3D"/>
                  </a:solidFill>
                </a:rPr>
                <a:t> party</a:t>
              </a:r>
              <a:endParaRPr lang="en-US" sz="1600" dirty="0">
                <a:solidFill>
                  <a:srgbClr val="9ECC3D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E3422A2-A19A-4045-A1F0-4CDEC1A4F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513" y="1634559"/>
            <a:ext cx="5335818" cy="4187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234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142702CDE36346B274D4E39DFA91BD" ma:contentTypeVersion="18" ma:contentTypeDescription="Create a new document." ma:contentTypeScope="" ma:versionID="e5c4bc96f5332b4c8e72854928c138cb">
  <xsd:schema xmlns:xsd="http://www.w3.org/2001/XMLSchema" xmlns:xs="http://www.w3.org/2001/XMLSchema" xmlns:p="http://schemas.microsoft.com/office/2006/metadata/properties" xmlns:ns2="4f800ef0-54b0-4ecc-88db-6ff5014dd9d9" xmlns:ns3="84484097-4253-4333-bc9b-2c4a758027a0" targetNamespace="http://schemas.microsoft.com/office/2006/metadata/properties" ma:root="true" ma:fieldsID="5bc3c4be32413f0a2cc90537f73aeb80" ns2:_="" ns3:_="">
    <xsd:import namespace="4f800ef0-54b0-4ecc-88db-6ff5014dd9d9"/>
    <xsd:import namespace="84484097-4253-4333-bc9b-2c4a758027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00ef0-54b0-4ecc-88db-6ff5014dd9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4b3aeef-c158-4585-864a-7572923fc0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484097-4253-4333-bc9b-2c4a758027a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fa48ff2-3645-445e-be4c-dddcc9730d93}" ma:internalName="TaxCatchAll" ma:showField="CatchAllData" ma:web="84484097-4253-4333-bc9b-2c4a758027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484097-4253-4333-bc9b-2c4a758027a0" xsi:nil="true"/>
    <lcf76f155ced4ddcb4097134ff3c332f xmlns="4f800ef0-54b0-4ecc-88db-6ff5014dd9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226B54D-52A1-428D-A8F3-4EF65D4EC95D}"/>
</file>

<file path=customXml/itemProps2.xml><?xml version="1.0" encoding="utf-8"?>
<ds:datastoreItem xmlns:ds="http://schemas.openxmlformats.org/officeDocument/2006/customXml" ds:itemID="{454537DD-59C4-4A56-9D68-F19979BB6D60}"/>
</file>

<file path=customXml/itemProps3.xml><?xml version="1.0" encoding="utf-8"?>
<ds:datastoreItem xmlns:ds="http://schemas.openxmlformats.org/officeDocument/2006/customXml" ds:itemID="{E4D992E8-F825-4B33-8106-EB80869ADF4E}"/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1155</Words>
  <Application>Microsoft Office PowerPoint</Application>
  <PresentationFormat>Widescreen</PresentationFormat>
  <Paragraphs>325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Tremblay</dc:creator>
  <cp:lastModifiedBy>Mike Tremblay</cp:lastModifiedBy>
  <cp:revision>36</cp:revision>
  <dcterms:created xsi:type="dcterms:W3CDTF">2025-08-28T18:31:16Z</dcterms:created>
  <dcterms:modified xsi:type="dcterms:W3CDTF">2025-09-04T13:00:23Z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0x01010036142702CDE36346B274D4E39DFA91BD</vt:lpwstr>
  </property>
</Properties>
</file>