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281" r:id="rId6"/>
    <p:sldId id="374" r:id="rId7"/>
    <p:sldId id="376" r:id="rId8"/>
    <p:sldId id="375" r:id="rId9"/>
    <p:sldId id="370" r:id="rId10"/>
    <p:sldId id="369" r:id="rId11"/>
    <p:sldId id="365" r:id="rId12"/>
    <p:sldId id="2145708992" r:id="rId13"/>
    <p:sldId id="265" r:id="rId14"/>
    <p:sldId id="2145708989" r:id="rId15"/>
    <p:sldId id="2145708990" r:id="rId16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263F7E"/>
    <a:srgbClr val="7D868C"/>
    <a:srgbClr val="003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526" autoAdjust="0"/>
  </p:normalViewPr>
  <p:slideViewPr>
    <p:cSldViewPr snapToGrid="0" snapToObjects="1">
      <p:cViewPr varScale="1">
        <p:scale>
          <a:sx n="70" d="100"/>
          <a:sy n="70" d="100"/>
        </p:scale>
        <p:origin x="460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1A39FE8-7D47-CA43-A6E6-C64272C65F00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BBDE57A-996E-C34C-AF45-E2D72948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021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F39069-98B0-B742-8429-40974326BE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239DF8D-E196-D549-B2B9-23D7631A4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22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693738"/>
            <a:ext cx="6156325" cy="3463925"/>
          </a:xfrm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6" y="4387851"/>
            <a:ext cx="5559425" cy="4156075"/>
          </a:xfrm>
          <a:prstGeom prst="rect">
            <a:avLst/>
          </a:prstGeom>
          <a:noFill/>
          <a:ln w="9525"/>
        </p:spPr>
        <p:txBody>
          <a:bodyPr lIns="89600" tIns="44030" rIns="89600" bIns="44030"/>
          <a:lstStyle/>
          <a:p>
            <a:pPr marL="169809" indent="-169809">
              <a:buFontTx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433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D Blu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8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7C79FDAD-041A-40EE-9503-FE201A13C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6" y="1634158"/>
            <a:ext cx="12367609" cy="2263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200" y="3433471"/>
            <a:ext cx="11001600" cy="89714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922753" y="4330618"/>
            <a:ext cx="10369088" cy="57075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spc="-5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1800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595200" y="4737394"/>
            <a:ext cx="11001600" cy="40262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68C13D63-2A0A-4283-B5F3-520418C54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200" y="4323548"/>
            <a:ext cx="11001600" cy="402629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672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3,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63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95200" y="6117798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291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0"/>
            <a:ext cx="10972799" cy="566738"/>
          </a:xfrm>
        </p:spPr>
        <p:txBody>
          <a:bodyPr anchor="b"/>
          <a:lstStyle>
            <a:lvl1pPr algn="l">
              <a:defRPr sz="2000" b="0"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1" y="612775"/>
            <a:ext cx="10972799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38"/>
            <a:ext cx="109727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49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3,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5200" y="6117798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0244" y="1174091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026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3,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5200" y="6117798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712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D Whit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95BC22-2F7F-48EF-A58C-0174193D9EFC}"/>
              </a:ext>
            </a:extLst>
          </p:cNvPr>
          <p:cNvSpPr/>
          <p:nvPr userDrawn="1"/>
        </p:nvSpPr>
        <p:spPr>
          <a:xfrm>
            <a:off x="0" y="6064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3A7DE-5021-4EEC-95EF-1026E03B82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8886" y="2008159"/>
            <a:ext cx="11328168" cy="1706985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0" y="5386651"/>
            <a:ext cx="12192000" cy="9642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999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D Whit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EB2FF-AFDE-4C87-A322-2024577AE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8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9C0DAD-FC52-4ABF-A2F6-686511CB26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647" b="11647"/>
          <a:stretch/>
        </p:blipFill>
        <p:spPr>
          <a:xfrm>
            <a:off x="656705" y="2358871"/>
            <a:ext cx="10956175" cy="11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D Whit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D082E8-DA08-4C4C-ADEF-20E26F8381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8349" y="1629494"/>
            <a:ext cx="11291941" cy="170152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95200" y="3419203"/>
            <a:ext cx="11001600" cy="911414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595200" y="4763194"/>
            <a:ext cx="11001600" cy="43102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70A88C19-CBDE-46B4-9498-F75411B24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200" y="4323549"/>
            <a:ext cx="11001600" cy="43102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42157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200" y="2537856"/>
            <a:ext cx="11001600" cy="897812"/>
          </a:xfrm>
        </p:spPr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201" y="3313842"/>
            <a:ext cx="11001599" cy="193761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00" y="1260089"/>
            <a:ext cx="11001600" cy="4866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16741" y="6425082"/>
            <a:ext cx="2011544" cy="365125"/>
          </a:xfrm>
        </p:spPr>
        <p:txBody>
          <a:bodyPr/>
          <a:lstStyle>
            <a:lvl1pPr>
              <a:defRPr>
                <a:solidFill>
                  <a:srgbClr val="7D868C"/>
                </a:solidFill>
              </a:defRPr>
            </a:lvl1pPr>
          </a:lstStyle>
          <a:p>
            <a:fld id="{302281B0-60BB-E745-9572-E6B70B7B17C9}" type="datetime4">
              <a:rPr lang="en-US" smtClean="0"/>
              <a:pPr/>
              <a:t>September 5,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D868C"/>
                </a:solidFill>
              </a:defRPr>
            </a:lvl1pPr>
          </a:lstStyle>
          <a:p>
            <a:fld id="{CD65AE55-C6D8-AA44-BC22-CDABB37A067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0244" y="856457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95200" y="273601"/>
            <a:ext cx="11001600" cy="44829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9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5200" y="1248937"/>
            <a:ext cx="11001600" cy="126239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7D868C"/>
                </a:solidFill>
              </a:defRPr>
            </a:lvl2pPr>
            <a:lvl3pPr>
              <a:defRPr>
                <a:solidFill>
                  <a:srgbClr val="7D868C"/>
                </a:solidFill>
              </a:defRPr>
            </a:lvl3pPr>
            <a:lvl4pPr>
              <a:defRPr>
                <a:solidFill>
                  <a:srgbClr val="7D868C"/>
                </a:solidFill>
              </a:defRPr>
            </a:lvl4pPr>
            <a:lvl5pPr>
              <a:defRPr>
                <a:solidFill>
                  <a:srgbClr val="7D868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2511331"/>
            <a:ext cx="10972800" cy="30036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90244" y="856456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12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2563"/>
            <a:ext cx="10972800" cy="1439432"/>
          </a:xfrm>
        </p:spPr>
        <p:txBody>
          <a:bodyPr lIns="0" rIns="0" anchor="t">
            <a:normAutofit/>
          </a:bodyPr>
          <a:lstStyle>
            <a:lvl1pPr algn="l">
              <a:spcBef>
                <a:spcPts val="0"/>
              </a:spcBef>
              <a:defRPr sz="3200" b="0" i="0" cap="none" spc="-6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62939"/>
            <a:ext cx="10972800" cy="654177"/>
          </a:xfrm>
        </p:spPr>
        <p:txBody>
          <a:bodyPr lIns="0" r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1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48938"/>
            <a:ext cx="5384799" cy="487722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48938"/>
            <a:ext cx="5384800" cy="487722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CD65AE55-C6D8-AA44-BC22-CDABB37A067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75844" y="856457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9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8937"/>
            <a:ext cx="5386916" cy="9188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67741"/>
            <a:ext cx="5386916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48937"/>
            <a:ext cx="5389032" cy="9188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67741"/>
            <a:ext cx="5389032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90244" y="856457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3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3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75844" y="856457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580800" y="273601"/>
            <a:ext cx="11001600" cy="44829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spc="-50">
                <a:solidFill>
                  <a:srgbClr val="00389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rgbClr val="003087"/>
                </a:solidFill>
              </a:rPr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6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200" y="273601"/>
            <a:ext cx="11001600" cy="44829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200" y="1087655"/>
            <a:ext cx="11001600" cy="486641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24237" y="6425082"/>
            <a:ext cx="220404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4672" y="6425082"/>
            <a:ext cx="59772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7D868C"/>
                </a:solidFill>
                <a:latin typeface="Arial"/>
              </a:defRPr>
            </a:lvl1pPr>
          </a:lstStyle>
          <a:p>
            <a:fld id="{CD65AE55-C6D8-AA44-BC22-CDABB37A067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5200" y="6412183"/>
            <a:ext cx="110016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4899184" y="6425082"/>
            <a:ext cx="238372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rgbClr val="7D868C"/>
                </a:solidFill>
              </a:rPr>
              <a:t>PROPRIETARY</a:t>
            </a:r>
            <a:r>
              <a:rPr lang="en-US" sz="1000" b="1" baseline="0" dirty="0">
                <a:solidFill>
                  <a:srgbClr val="7D868C"/>
                </a:solidFill>
              </a:rPr>
              <a:t> INFORMATION</a:t>
            </a:r>
            <a:endParaRPr lang="en-US" sz="1000" b="1" dirty="0">
              <a:solidFill>
                <a:srgbClr val="7D868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824C37-E69B-4FCF-B4EE-93035E3B3FB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507076" y="6414371"/>
            <a:ext cx="2685011" cy="4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8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49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000" b="0" kern="1200" spc="-50">
          <a:solidFill>
            <a:srgbClr val="003087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tabLst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General Dynamics Bath Iron 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5200" y="1115419"/>
            <a:ext cx="11001600" cy="126239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Part of General Dynamics Marine Systems, Bath Iron Works is a full-service shipyard specializing in the design, building and support of complex surface combatants for the U.S. Navy. We’re Maine’s largest manufacturer with a 65-acre main shipyard in Bath that runs three shifts and additional office, warehouse and manufacturing locations for about 1600 employees primarily in the adjoining towns of West Bath and Brunswick.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943" y="2256389"/>
            <a:ext cx="6082950" cy="4036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92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345BF-059A-81C1-3A1E-76A397FEC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2AFC3C-F770-6DD8-A27E-4C692E438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01" y="1260089"/>
            <a:ext cx="6157622" cy="486607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Greater Portland Metro Service (BREEZ)</a:t>
            </a:r>
          </a:p>
          <a:p>
            <a:pPr lvl="1"/>
            <a:r>
              <a:rPr lang="en-US" dirty="0"/>
              <a:t>Launched July 7, 2025 (soft launch June 23)</a:t>
            </a:r>
          </a:p>
          <a:p>
            <a:pPr lvl="1"/>
            <a:r>
              <a:rPr lang="en-US" dirty="0"/>
              <a:t>Pilot project</a:t>
            </a:r>
          </a:p>
          <a:p>
            <a:r>
              <a:rPr lang="en-US" dirty="0"/>
              <a:t>First public transit connection for Bath to Portland area</a:t>
            </a:r>
          </a:p>
          <a:p>
            <a:pPr lvl="1"/>
            <a:r>
              <a:rPr lang="en-US" dirty="0"/>
              <a:t>Connects Bath to Brunswick, Freeport, Yarmouth and Portland</a:t>
            </a:r>
          </a:p>
          <a:p>
            <a:pPr lvl="1"/>
            <a:r>
              <a:rPr lang="en-US" dirty="0"/>
              <a:t>Allows connections to Amtrack and Portland Jetport</a:t>
            </a:r>
          </a:p>
          <a:p>
            <a:r>
              <a:rPr lang="en-US" dirty="0"/>
              <a:t>Public transportation, weekday service only</a:t>
            </a:r>
          </a:p>
          <a:p>
            <a:pPr lvl="1"/>
            <a:r>
              <a:rPr lang="en-US" dirty="0"/>
              <a:t>Bus stop located at Bath Visitor’s Center adjacent to BIW </a:t>
            </a:r>
          </a:p>
          <a:p>
            <a:pPr lvl="1"/>
            <a:r>
              <a:rPr lang="en-US" dirty="0"/>
              <a:t>Schedule aligns with BIW 1</a:t>
            </a:r>
            <a:r>
              <a:rPr lang="en-US" baseline="30000" dirty="0"/>
              <a:t>st</a:t>
            </a:r>
            <a:r>
              <a:rPr lang="en-US" dirty="0"/>
              <a:t> Shift</a:t>
            </a:r>
          </a:p>
          <a:p>
            <a:pPr lvl="2"/>
            <a:r>
              <a:rPr lang="en-US" dirty="0"/>
              <a:t>Arrives in Bath at 6:20 a.m.</a:t>
            </a:r>
          </a:p>
          <a:p>
            <a:pPr lvl="2"/>
            <a:r>
              <a:rPr lang="en-US" dirty="0"/>
              <a:t>Leaves Bath at 3:40 p.m.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2A3CE-7F34-F2ED-907A-154D1EE2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81B0-60BB-E745-9572-E6B70B7B17C9}" type="datetime4">
              <a:rPr lang="en-US" smtClean="0"/>
              <a:pPr/>
              <a:t>September 5, 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2A7C5-6CFC-E045-C077-6541A402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D7295-196E-4A66-E488-A65E968BB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Connections: Portland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3B01B-F1EC-36BB-C6EC-6CF9ED6E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04" y="273601"/>
            <a:ext cx="5147217" cy="3315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86BE0D-336D-9145-2759-923DC5B69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388" y="3429000"/>
            <a:ext cx="4305614" cy="299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9B8F1624-03A5-689A-CEC9-5FBBEAA981C4}"/>
              </a:ext>
            </a:extLst>
          </p:cNvPr>
          <p:cNvSpPr/>
          <p:nvPr/>
        </p:nvSpPr>
        <p:spPr>
          <a:xfrm>
            <a:off x="11195421" y="1486726"/>
            <a:ext cx="176229" cy="12985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Success Story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99246" y="1035873"/>
            <a:ext cx="6414113" cy="49876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State leader in encouraging green transportation alternatives</a:t>
            </a:r>
          </a:p>
          <a:p>
            <a:r>
              <a:rPr lang="en-US" dirty="0"/>
              <a:t>GO MAINE rideshare app partnership</a:t>
            </a:r>
          </a:p>
          <a:p>
            <a:pPr lvl="1"/>
            <a:r>
              <a:rPr lang="en-US" dirty="0"/>
              <a:t>Won May 2025 GO MAINE Challenge for most green trips </a:t>
            </a:r>
          </a:p>
          <a:p>
            <a:r>
              <a:rPr lang="en-US" dirty="0"/>
              <a:t>45 Van pools and 135 carpools with incentivized parking</a:t>
            </a:r>
          </a:p>
          <a:p>
            <a:r>
              <a:rPr lang="en-US" dirty="0"/>
              <a:t>Commuter shuttle bus from Lewiston pilot since 2023 </a:t>
            </a:r>
          </a:p>
          <a:p>
            <a:r>
              <a:rPr lang="en-US" dirty="0"/>
              <a:t>Metro BREEZ bus extension pilot launched July 2025</a:t>
            </a:r>
          </a:p>
          <a:p>
            <a:r>
              <a:rPr lang="en-US" dirty="0"/>
              <a:t>Upgraded bicycle racks in 2023</a:t>
            </a:r>
          </a:p>
          <a:p>
            <a:r>
              <a:rPr lang="en-US" dirty="0"/>
              <a:t>Allow work-from-home hybrid options and flex schedules for many office-based employees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8841E-8A53-5E0C-D93E-3DD926295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49" y="373524"/>
            <a:ext cx="4257541" cy="264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87BADD-75AD-E799-0DDE-2378E01A9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465" y="3190504"/>
            <a:ext cx="4257540" cy="319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010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Shipyard in Bath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BD122A-EDC4-603D-1686-DD92CD71DFD8}"/>
              </a:ext>
            </a:extLst>
          </p:cNvPr>
          <p:cNvGrpSpPr/>
          <p:nvPr/>
        </p:nvGrpSpPr>
        <p:grpSpPr>
          <a:xfrm>
            <a:off x="1582065" y="916455"/>
            <a:ext cx="9027869" cy="5463113"/>
            <a:chOff x="595200" y="832635"/>
            <a:chExt cx="9759762" cy="59575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200" y="832635"/>
              <a:ext cx="9759762" cy="59575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Freeform 4"/>
            <p:cNvSpPr/>
            <p:nvPr/>
          </p:nvSpPr>
          <p:spPr>
            <a:xfrm>
              <a:off x="5856449" y="2238678"/>
              <a:ext cx="1524655" cy="4351592"/>
            </a:xfrm>
            <a:custGeom>
              <a:avLst/>
              <a:gdLst>
                <a:gd name="connsiteX0" fmla="*/ 0 w 1515762"/>
                <a:gd name="connsiteY0" fmla="*/ 197708 h 4341340"/>
                <a:gd name="connsiteX1" fmla="*/ 148281 w 1515762"/>
                <a:gd name="connsiteY1" fmla="*/ 3583459 h 4341340"/>
                <a:gd name="connsiteX2" fmla="*/ 774356 w 1515762"/>
                <a:gd name="connsiteY2" fmla="*/ 3501081 h 4341340"/>
                <a:gd name="connsiteX3" fmla="*/ 881448 w 1515762"/>
                <a:gd name="connsiteY3" fmla="*/ 4341340 h 4341340"/>
                <a:gd name="connsiteX4" fmla="*/ 1103870 w 1515762"/>
                <a:gd name="connsiteY4" fmla="*/ 4316627 h 4341340"/>
                <a:gd name="connsiteX5" fmla="*/ 1062681 w 1515762"/>
                <a:gd name="connsiteY5" fmla="*/ 3459892 h 4341340"/>
                <a:gd name="connsiteX6" fmla="*/ 1515762 w 1515762"/>
                <a:gd name="connsiteY6" fmla="*/ 3393989 h 4341340"/>
                <a:gd name="connsiteX7" fmla="*/ 1400432 w 1515762"/>
                <a:gd name="connsiteY7" fmla="*/ 2537254 h 4341340"/>
                <a:gd name="connsiteX8" fmla="*/ 749643 w 1515762"/>
                <a:gd name="connsiteY8" fmla="*/ 1944129 h 4341340"/>
                <a:gd name="connsiteX9" fmla="*/ 1054443 w 1515762"/>
                <a:gd name="connsiteY9" fmla="*/ 1359243 h 4341340"/>
                <a:gd name="connsiteX10" fmla="*/ 1046205 w 1515762"/>
                <a:gd name="connsiteY10" fmla="*/ 1062681 h 4341340"/>
                <a:gd name="connsiteX11" fmla="*/ 1037967 w 1515762"/>
                <a:gd name="connsiteY11" fmla="*/ 247135 h 4341340"/>
                <a:gd name="connsiteX12" fmla="*/ 1029729 w 1515762"/>
                <a:gd name="connsiteY12" fmla="*/ 197708 h 4341340"/>
                <a:gd name="connsiteX13" fmla="*/ 1021491 w 1515762"/>
                <a:gd name="connsiteY13" fmla="*/ 156519 h 4341340"/>
                <a:gd name="connsiteX14" fmla="*/ 230659 w 1515762"/>
                <a:gd name="connsiteY14" fmla="*/ 0 h 4341340"/>
                <a:gd name="connsiteX15" fmla="*/ 214183 w 1515762"/>
                <a:gd name="connsiteY15" fmla="*/ 205946 h 4341340"/>
                <a:gd name="connsiteX16" fmla="*/ 0 w 1515762"/>
                <a:gd name="connsiteY16" fmla="*/ 197708 h 4341340"/>
                <a:gd name="connsiteX0" fmla="*/ 8893 w 1524655"/>
                <a:gd name="connsiteY0" fmla="*/ 207960 h 4351592"/>
                <a:gd name="connsiteX1" fmla="*/ 157174 w 1524655"/>
                <a:gd name="connsiteY1" fmla="*/ 3593711 h 4351592"/>
                <a:gd name="connsiteX2" fmla="*/ 783249 w 1524655"/>
                <a:gd name="connsiteY2" fmla="*/ 3511333 h 4351592"/>
                <a:gd name="connsiteX3" fmla="*/ 890341 w 1524655"/>
                <a:gd name="connsiteY3" fmla="*/ 4351592 h 4351592"/>
                <a:gd name="connsiteX4" fmla="*/ 1112763 w 1524655"/>
                <a:gd name="connsiteY4" fmla="*/ 4326879 h 4351592"/>
                <a:gd name="connsiteX5" fmla="*/ 1071574 w 1524655"/>
                <a:gd name="connsiteY5" fmla="*/ 3470144 h 4351592"/>
                <a:gd name="connsiteX6" fmla="*/ 1524655 w 1524655"/>
                <a:gd name="connsiteY6" fmla="*/ 3404241 h 4351592"/>
                <a:gd name="connsiteX7" fmla="*/ 1409325 w 1524655"/>
                <a:gd name="connsiteY7" fmla="*/ 2547506 h 4351592"/>
                <a:gd name="connsiteX8" fmla="*/ 758536 w 1524655"/>
                <a:gd name="connsiteY8" fmla="*/ 1954381 h 4351592"/>
                <a:gd name="connsiteX9" fmla="*/ 1063336 w 1524655"/>
                <a:gd name="connsiteY9" fmla="*/ 1369495 h 4351592"/>
                <a:gd name="connsiteX10" fmla="*/ 1055098 w 1524655"/>
                <a:gd name="connsiteY10" fmla="*/ 1072933 h 4351592"/>
                <a:gd name="connsiteX11" fmla="*/ 1046860 w 1524655"/>
                <a:gd name="connsiteY11" fmla="*/ 257387 h 4351592"/>
                <a:gd name="connsiteX12" fmla="*/ 1038622 w 1524655"/>
                <a:gd name="connsiteY12" fmla="*/ 207960 h 4351592"/>
                <a:gd name="connsiteX13" fmla="*/ 1030384 w 1524655"/>
                <a:gd name="connsiteY13" fmla="*/ 166771 h 4351592"/>
                <a:gd name="connsiteX14" fmla="*/ 239552 w 1524655"/>
                <a:gd name="connsiteY14" fmla="*/ 10252 h 4351592"/>
                <a:gd name="connsiteX15" fmla="*/ 0 w 1524655"/>
                <a:gd name="connsiteY15" fmla="*/ 0 h 4351592"/>
                <a:gd name="connsiteX16" fmla="*/ 8893 w 1524655"/>
                <a:gd name="connsiteY16" fmla="*/ 207960 h 435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24655" h="4351592">
                  <a:moveTo>
                    <a:pt x="8893" y="207960"/>
                  </a:moveTo>
                  <a:lnTo>
                    <a:pt x="157174" y="3593711"/>
                  </a:lnTo>
                  <a:lnTo>
                    <a:pt x="783249" y="3511333"/>
                  </a:lnTo>
                  <a:lnTo>
                    <a:pt x="890341" y="4351592"/>
                  </a:lnTo>
                  <a:lnTo>
                    <a:pt x="1112763" y="4326879"/>
                  </a:lnTo>
                  <a:lnTo>
                    <a:pt x="1071574" y="3470144"/>
                  </a:lnTo>
                  <a:lnTo>
                    <a:pt x="1524655" y="3404241"/>
                  </a:lnTo>
                  <a:lnTo>
                    <a:pt x="1409325" y="2547506"/>
                  </a:lnTo>
                  <a:lnTo>
                    <a:pt x="758536" y="1954381"/>
                  </a:lnTo>
                  <a:lnTo>
                    <a:pt x="1063336" y="1369495"/>
                  </a:lnTo>
                  <a:lnTo>
                    <a:pt x="1055098" y="1072933"/>
                  </a:lnTo>
                  <a:cubicBezTo>
                    <a:pt x="1052352" y="801084"/>
                    <a:pt x="1052037" y="529200"/>
                    <a:pt x="1046860" y="257387"/>
                  </a:cubicBezTo>
                  <a:cubicBezTo>
                    <a:pt x="1046542" y="240687"/>
                    <a:pt x="1041898" y="224339"/>
                    <a:pt x="1038622" y="207960"/>
                  </a:cubicBezTo>
                  <a:cubicBezTo>
                    <a:pt x="1029718" y="163441"/>
                    <a:pt x="1030384" y="188489"/>
                    <a:pt x="1030384" y="166771"/>
                  </a:cubicBezTo>
                  <a:lnTo>
                    <a:pt x="239552" y="10252"/>
                  </a:lnTo>
                  <a:lnTo>
                    <a:pt x="0" y="0"/>
                  </a:lnTo>
                  <a:lnTo>
                    <a:pt x="8893" y="20796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75081" y="3525795"/>
              <a:ext cx="332595" cy="18123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85254" y="2936789"/>
              <a:ext cx="266190" cy="18123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08390" y="4914510"/>
              <a:ext cx="266190" cy="11850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9234252B-79F6-5E90-4F94-79A3BDD4E637}"/>
                </a:ext>
              </a:extLst>
            </p:cNvPr>
            <p:cNvSpPr/>
            <p:nvPr/>
          </p:nvSpPr>
          <p:spPr>
            <a:xfrm>
              <a:off x="6623222" y="2178124"/>
              <a:ext cx="190516" cy="14161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808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BIW’s Commuter and Parking Challenge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1" y="1248938"/>
            <a:ext cx="6507891" cy="4877226"/>
          </a:xfrm>
        </p:spPr>
        <p:txBody>
          <a:bodyPr>
            <a:normAutofit/>
          </a:bodyPr>
          <a:lstStyle/>
          <a:p>
            <a:r>
              <a:rPr lang="en-US" dirty="0"/>
              <a:t>7,000 employees from all 16 counties in Maine on three shifts</a:t>
            </a:r>
          </a:p>
          <a:p>
            <a:r>
              <a:rPr lang="en-US" dirty="0"/>
              <a:t>Employee mix: about 4300 mechanics (no work computer access), 2700 office-based</a:t>
            </a:r>
          </a:p>
          <a:p>
            <a:r>
              <a:rPr lang="en-US" dirty="0"/>
              <a:t>Half of employees commute round-trip 70-plus miles per day</a:t>
            </a:r>
          </a:p>
          <a:p>
            <a:r>
              <a:rPr lang="en-US" dirty="0"/>
              <a:t>About 1800 parking spaces for 4000 people on first shift in the main yard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154" y="968499"/>
            <a:ext cx="3598451" cy="534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6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4390790"/>
            <a:ext cx="10972799" cy="566738"/>
          </a:xfrm>
        </p:spPr>
        <p:txBody>
          <a:bodyPr/>
          <a:lstStyle/>
          <a:p>
            <a:r>
              <a:rPr lang="en-US" dirty="0"/>
              <a:t>We have a long history of successfully using buses, carpools and vanpools going back to World War II.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09601" y="5049795"/>
            <a:ext cx="10972799" cy="112240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Vans and carpools have preferred parking.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Must meet minimum riders; van: minimum 7 people; car: minimum 3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vanpools has declined in recent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Created a Parking and Transportation task force to address the Transportation Demand challenge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02281B0-60BB-E745-9572-E6B70B7B17C9}" type="datetime4">
              <a:rPr lang="en-US" smtClean="0"/>
              <a:pPr/>
              <a:t>September 5, 2025</a:t>
            </a:fld>
            <a:endParaRPr lang="en-US" dirty="0"/>
          </a:p>
        </p:txBody>
      </p:sp>
      <p:pic>
        <p:nvPicPr>
          <p:cNvPr id="1026" name="Picture 2" descr="https://gdbiw.com/wp-content/uploads/2021/06/First-Shift-Ends-1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12" y="289995"/>
            <a:ext cx="5939774" cy="415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0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Survey comments included the feeling that the current parking situation at BIW creates </a:t>
            </a:r>
            <a:r>
              <a:rPr lang="en-US" dirty="0">
                <a:solidFill>
                  <a:srgbClr val="0070C0"/>
                </a:solidFill>
              </a:rPr>
              <a:t>financial, emotional and time burdens </a:t>
            </a:r>
            <a:r>
              <a:rPr lang="en-US" dirty="0"/>
              <a:t>on some employees.</a:t>
            </a:r>
          </a:p>
          <a:p>
            <a:r>
              <a:rPr lang="en-US" dirty="0"/>
              <a:t>Two thirds of respondents never use park and ride lots, and instead use BIW permitted lots, pay for private lot parking or use a BIW open lot.</a:t>
            </a:r>
          </a:p>
          <a:p>
            <a:r>
              <a:rPr lang="en-US" dirty="0">
                <a:solidFill>
                  <a:srgbClr val="0070C0"/>
                </a:solidFill>
              </a:rPr>
              <a:t>More than half the respondents said they are interested in or willing to use park and ride, ridesharing, or regional busing options.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Survey</a:t>
            </a:r>
          </a:p>
        </p:txBody>
      </p:sp>
    </p:spTree>
    <p:extLst>
      <p:ext uri="{BB962C8B-B14F-4D97-AF65-F5344CB8AC3E}">
        <p14:creationId xmlns:p14="http://schemas.microsoft.com/office/powerpoint/2010/main" val="1952132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Force Follow Up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MaineDOT</a:t>
            </a:r>
            <a:r>
              <a:rPr lang="en-US" dirty="0"/>
              <a:t> grant (2022–2026)</a:t>
            </a:r>
          </a:p>
          <a:p>
            <a:pPr lvl="1"/>
            <a:r>
              <a:rPr lang="en-US" dirty="0"/>
              <a:t>Renewed and expanded partnership with GO MAINE</a:t>
            </a:r>
          </a:p>
          <a:p>
            <a:pPr lvl="1"/>
            <a:r>
              <a:rPr lang="en-US" dirty="0"/>
              <a:t>Commuter Bus Pilots</a:t>
            </a:r>
          </a:p>
          <a:p>
            <a:pPr lvl="1"/>
            <a:r>
              <a:rPr lang="en-US" dirty="0"/>
              <a:t>Improved bicycle storage (then and now)  </a:t>
            </a:r>
          </a:p>
          <a:p>
            <a:pPr lvl="1"/>
            <a:r>
              <a:rPr lang="en-US" dirty="0"/>
              <a:t>Shuttle/bus-stop shelters</a:t>
            </a:r>
          </a:p>
          <a:p>
            <a:pPr lvl="1"/>
            <a:r>
              <a:rPr lang="en-US" dirty="0"/>
              <a:t>Improved park and rides (lighting, safety, incentives)</a:t>
            </a:r>
          </a:p>
          <a:p>
            <a:pPr lvl="1"/>
            <a:endParaRPr lang="en-US" dirty="0"/>
          </a:p>
          <a:p>
            <a:r>
              <a:rPr lang="en-US" dirty="0"/>
              <a:t>Washington Street Corridor Transportation and Parking Improvement Project (2024–2030)</a:t>
            </a:r>
          </a:p>
          <a:p>
            <a:pPr lvl="1"/>
            <a:r>
              <a:rPr lang="en-US" dirty="0"/>
              <a:t>Garage</a:t>
            </a:r>
          </a:p>
          <a:p>
            <a:pPr lvl="1"/>
            <a:r>
              <a:rPr lang="en-US" dirty="0"/>
              <a:t>Street redesign for pedestrian and bus safety</a:t>
            </a:r>
          </a:p>
          <a:p>
            <a:pPr lvl="1"/>
            <a:r>
              <a:rPr lang="en-US" dirty="0"/>
              <a:t>Increased number of parking spaces will add dedicated carpool spaces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78" y="239918"/>
            <a:ext cx="3943165" cy="2957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Content Placeholder 8" descr="A picture containing outdoor, bicycle, sky, parked">
            <a:extLst>
              <a:ext uri="{FF2B5EF4-FFF2-40B4-BE49-F238E27FC236}">
                <a16:creationId xmlns:a16="http://schemas.microsoft.com/office/drawing/2014/main" id="{87B88138-A3DA-A98D-B592-B47E66C2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00" t="27788" r="5693" b="-708"/>
          <a:stretch/>
        </p:blipFill>
        <p:spPr>
          <a:xfrm>
            <a:off x="6922701" y="3197292"/>
            <a:ext cx="3886053" cy="2792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4445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Partnership with GO MAINE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95200" y="982608"/>
            <a:ext cx="10101308" cy="36249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 MAINE services meet several of BIW’s needs</a:t>
            </a:r>
          </a:p>
          <a:p>
            <a:pPr lvl="1"/>
            <a:r>
              <a:rPr lang="en-US" dirty="0"/>
              <a:t>Has a free app to use to find rides</a:t>
            </a:r>
          </a:p>
          <a:p>
            <a:pPr lvl="1"/>
            <a:r>
              <a:rPr lang="en-US" dirty="0"/>
              <a:t>No cost for employers to join or for employees to use</a:t>
            </a:r>
          </a:p>
          <a:p>
            <a:pPr lvl="1"/>
            <a:r>
              <a:rPr lang="en-US" dirty="0"/>
              <a:t>Company-branded website links riders with fellow employees</a:t>
            </a:r>
          </a:p>
          <a:p>
            <a:pPr lvl="1"/>
            <a:r>
              <a:rPr lang="en-US" dirty="0"/>
              <a:t>Matches/finds rides</a:t>
            </a:r>
          </a:p>
          <a:p>
            <a:pPr lvl="1"/>
            <a:r>
              <a:rPr lang="en-US" dirty="0"/>
              <a:t>Rideshare can be ongoing or one-time</a:t>
            </a:r>
          </a:p>
          <a:p>
            <a:pPr lvl="1"/>
            <a:r>
              <a:rPr lang="en-US" dirty="0"/>
              <a:t>Helps form car/vanpools and rideshares </a:t>
            </a:r>
          </a:p>
          <a:p>
            <a:pPr lvl="1"/>
            <a:r>
              <a:rPr lang="en-US" dirty="0"/>
              <a:t>Provides emergency ride home coverage</a:t>
            </a:r>
          </a:p>
          <a:p>
            <a:pPr lvl="1"/>
            <a:r>
              <a:rPr lang="en-US" dirty="0"/>
              <a:t>Rewards people for ridesharing and telecommuting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67AEB51-03D6-D34B-94B0-A0EE954C4821}" type="datetime4">
              <a:rPr lang="en-US" smtClean="0"/>
              <a:pPr/>
              <a:t>September 5, 2025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14BF0-3130-DF08-07E0-380B6F2E3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43" y="4419905"/>
            <a:ext cx="9163243" cy="1960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024FE954-DA4D-C22C-828E-8258E6E465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29" y="351253"/>
            <a:ext cx="2885630" cy="277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298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7F00C-A127-AF50-D69F-C04920A49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84F7DD-D4FC-986F-8F87-113272FC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13" y="1193366"/>
            <a:ext cx="5784266" cy="39475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City Bus for Bath Residents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Operated by Western Maine Transportation Services (WMTS)</a:t>
            </a:r>
          </a:p>
          <a:p>
            <a:pPr lvl="1"/>
            <a:r>
              <a:rPr lang="en-US" dirty="0"/>
              <a:t>$1 each way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Currently full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33FD0B-6FC7-BFF7-A406-7D984076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81B0-60BB-E745-9572-E6B70B7B17C9}" type="datetime4">
              <a:rPr lang="en-US" smtClean="0"/>
              <a:pPr/>
              <a:t>September 5, 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F8649-1F40-4EAB-7E82-9ECE9E5F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14A5A2-79E9-0EDB-04F9-83815143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Connections: Bath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583F2-AE6A-EA4C-3E93-5DEFF8EE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114" y="1133114"/>
            <a:ext cx="4297119" cy="4187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87BB2-5F7A-2BE7-342C-36AD74C61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836" y="4008127"/>
            <a:ext cx="4643630" cy="172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0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12534" y="1245964"/>
            <a:ext cx="5784266" cy="394759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Lewiston Area </a:t>
            </a:r>
            <a:r>
              <a:rPr lang="en-US" dirty="0" err="1">
                <a:solidFill>
                  <a:schemeClr val="tx1"/>
                </a:solidFill>
              </a:rPr>
              <a:t>BlueLine</a:t>
            </a:r>
            <a:r>
              <a:rPr lang="en-US" dirty="0">
                <a:solidFill>
                  <a:schemeClr val="tx1"/>
                </a:solidFill>
              </a:rPr>
              <a:t> Express to BIW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Launched 2023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Operated by Western Maine Transportation Services (WMTS)</a:t>
            </a:r>
          </a:p>
          <a:p>
            <a:pPr lvl="1"/>
            <a:r>
              <a:rPr lang="en-US" dirty="0"/>
              <a:t>Starts in Lewiston in morning and returns in afternoon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Two seats are reserved for the public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purchase tickets through Go Maine app, cash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Pilot project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81B0-60BB-E745-9572-E6B70B7B17C9}" type="datetime4">
              <a:rPr lang="en-US" smtClean="0"/>
              <a:pPr/>
              <a:t>September 5,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5AE55-C6D8-AA44-BC22-CDABB37A067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Connections: Lewiston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75210-39F4-42A5-CEFD-2E2475FFA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03" y="2036076"/>
            <a:ext cx="4850459" cy="3103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4117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000000"/>
      </a:dk1>
      <a:lt1>
        <a:srgbClr val="FFFFFF"/>
      </a:lt1>
      <a:dk2>
        <a:srgbClr val="00519B"/>
      </a:dk2>
      <a:lt2>
        <a:srgbClr val="EEECE1"/>
      </a:lt2>
      <a:accent1>
        <a:srgbClr val="004986"/>
      </a:accent1>
      <a:accent2>
        <a:srgbClr val="3079B9"/>
      </a:accent2>
      <a:accent3>
        <a:srgbClr val="707070"/>
      </a:accent3>
      <a:accent4>
        <a:srgbClr val="243B4C"/>
      </a:accent4>
      <a:accent5>
        <a:srgbClr val="8EBD78"/>
      </a:accent5>
      <a:accent6>
        <a:srgbClr val="00509B"/>
      </a:accent6>
      <a:hlink>
        <a:srgbClr val="00519B"/>
      </a:hlink>
      <a:folHlink>
        <a:srgbClr val="6D6E7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8380E1B9-9FBF-49EB-806A-8FCE26F4FDE7}" vid="{62920FC9-920D-4D4D-894A-6B919F9AD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892A5A62AFEC4888447E233AC5EC10" ma:contentTypeVersion="5" ma:contentTypeDescription="Create a new document." ma:contentTypeScope="" ma:versionID="874cb2e0c1599ced0c974440cc61ff5a">
  <xsd:schema xmlns:xsd="http://www.w3.org/2001/XMLSchema" xmlns:xs="http://www.w3.org/2001/XMLSchema" xmlns:p="http://schemas.microsoft.com/office/2006/metadata/properties" xmlns:ns2="984bac52-245e-4998-97fa-e951a4b1d6a0" xmlns:ns3="0b369078-f887-4e99-8d07-db319ec2b9c2" xmlns:ns4="http://schemas.microsoft.com/sharepoint/v4" targetNamespace="http://schemas.microsoft.com/office/2006/metadata/properties" ma:root="true" ma:fieldsID="cd176c221fc3bd0b4ca34333357da5a3" ns2:_="" ns3:_="" ns4:_="">
    <xsd:import namespace="984bac52-245e-4998-97fa-e951a4b1d6a0"/>
    <xsd:import namespace="0b369078-f887-4e99-8d07-db319ec2b9c2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PostCategory" minOccurs="0"/>
                <xsd:element ref="ns2:Body" minOccurs="0"/>
                <xsd:element ref="ns3:SharedWithUsers" minOccurs="0"/>
                <xsd:element ref="ns3:_dlc_DocId" minOccurs="0"/>
                <xsd:element ref="ns3:_dlc_DocIdUrl" minOccurs="0"/>
                <xsd:element ref="ns3:_dlc_DocIdPersistId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bac52-245e-4998-97fa-e951a4b1d6a0" elementFormDefault="qualified">
    <xsd:import namespace="http://schemas.microsoft.com/office/2006/documentManagement/types"/>
    <xsd:import namespace="http://schemas.microsoft.com/office/infopath/2007/PartnerControls"/>
    <xsd:element name="PostCategory" ma:index="8" nillable="true" ma:displayName="PostCategory" ma:list="{b1117473-c0af-4538-af9b-33262eb9a2ec}" ma:internalName="PostCategory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ody" ma:index="9" nillable="true" ma:displayName="Body" ma:internalName="Bod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69078-f887-4e99-8d07-db319ec2b9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4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42702CDE36346B274D4E39DFA91BD" ma:contentTypeVersion="18" ma:contentTypeDescription="Create a new document." ma:contentTypeScope="" ma:versionID="e5c4bc96f5332b4c8e72854928c138cb">
  <xsd:schema xmlns:xsd="http://www.w3.org/2001/XMLSchema" xmlns:xs="http://www.w3.org/2001/XMLSchema" xmlns:p="http://schemas.microsoft.com/office/2006/metadata/properties" xmlns:ns2="4f800ef0-54b0-4ecc-88db-6ff5014dd9d9" xmlns:ns3="84484097-4253-4333-bc9b-2c4a758027a0" targetNamespace="http://schemas.microsoft.com/office/2006/metadata/properties" ma:root="true" ma:fieldsID="5bc3c4be32413f0a2cc90537f73aeb80" ns2:_="" ns3:_="">
    <xsd:import namespace="4f800ef0-54b0-4ecc-88db-6ff5014dd9d9"/>
    <xsd:import namespace="84484097-4253-4333-bc9b-2c4a75802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00ef0-54b0-4ecc-88db-6ff5014dd9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4b3aeef-c158-4585-864a-7572923fc0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84097-4253-4333-bc9b-2c4a758027a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fa48ff2-3645-445e-be4c-dddcc9730d93}" ma:internalName="TaxCatchAll" ma:showField="CatchAllData" ma:web="84484097-4253-4333-bc9b-2c4a758027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484097-4253-4333-bc9b-2c4a758027a0" xsi:nil="true"/>
    <lcf76f155ced4ddcb4097134ff3c332f xmlns="4f800ef0-54b0-4ecc-88db-6ff5014dd9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DF3B83-CDD2-48B9-A2F7-7E837A5101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4bac52-245e-4998-97fa-e951a4b1d6a0"/>
    <ds:schemaRef ds:uri="0b369078-f887-4e99-8d07-db319ec2b9c2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12AB6D-9FD2-4484-B748-88B57890B9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0965E5-855E-4D25-9CA2-029CF99AA4E7}"/>
</file>

<file path=customXml/itemProps4.xml><?xml version="1.0" encoding="utf-8"?>
<ds:datastoreItem xmlns:ds="http://schemas.openxmlformats.org/officeDocument/2006/customXml" ds:itemID="{59F9CA9D-75E7-45BB-86E7-A17AB0F9A36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6addcd23-8e04-42cd-9108-9bf92e338ede"/>
    <ds:schemaRef ds:uri="http://www.w3.org/XML/1998/namespace"/>
    <ds:schemaRef ds:uri="984bac52-245e-4998-97fa-e951a4b1d6a0"/>
    <ds:schemaRef ds:uri="http://schemas.microsoft.com/sharepoint/v4"/>
    <ds:schemaRef ds:uri="0b369078-f887-4e99-8d07-db319ec2b9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BIW PPT Template 2025</Template>
  <TotalTime>2201</TotalTime>
  <Words>665</Words>
  <Application>Microsoft Office PowerPoint</Application>
  <PresentationFormat>Widescreen</PresentationFormat>
  <Paragraphs>98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General Dynamics Bath Iron Works</vt:lpstr>
      <vt:lpstr>Main Shipyard in Bath</vt:lpstr>
      <vt:lpstr>BIW’s Commuter and Parking Challenge</vt:lpstr>
      <vt:lpstr>We have a long history of successfully using buses, carpools and vanpools going back to World War II.</vt:lpstr>
      <vt:lpstr>2022 Survey</vt:lpstr>
      <vt:lpstr>Task Force Follow Up</vt:lpstr>
      <vt:lpstr>Partnership with GO MAINE</vt:lpstr>
      <vt:lpstr>Bus Connections: Bath</vt:lpstr>
      <vt:lpstr>Bus Connections: Lewiston </vt:lpstr>
      <vt:lpstr>Bus Connections: Portland</vt:lpstr>
      <vt:lpstr>Transportation Success Story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Rabinowitz, Julie A</dc:creator>
  <cp:lastModifiedBy>Rick Szilagyi</cp:lastModifiedBy>
  <cp:revision>28</cp:revision>
  <cp:lastPrinted>2018-05-23T18:48:03Z</cp:lastPrinted>
  <dcterms:created xsi:type="dcterms:W3CDTF">2025-06-05T20:25:08Z</dcterms:created>
  <dcterms:modified xsi:type="dcterms:W3CDTF">2025-09-05T11:14:39Z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0x01010036142702CDE36346B274D4E39DFA91BD</vt:lpwstr>
  </property>
  <property fmtid="{D5CDD505-2E9C-101B-9397-08002B2CF9AE}" pid="3" name="_dlc_DocIdItemGuid">
    <vt:lpwstr>dffd0f18-71aa-4cfc-94cf-efd1d9895094</vt:lpwstr>
  </property>
</Properties>
</file>