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4"/>
    <p:sldMasterId id="2147483881" r:id="rId5"/>
  </p:sldMasterIdLst>
  <p:notesMasterIdLst>
    <p:notesMasterId r:id="rId26"/>
  </p:notesMasterIdLst>
  <p:sldIdLst>
    <p:sldId id="257" r:id="rId6"/>
    <p:sldId id="2141412487" r:id="rId7"/>
    <p:sldId id="2141412484" r:id="rId8"/>
    <p:sldId id="2141412482" r:id="rId9"/>
    <p:sldId id="2141412351" r:id="rId10"/>
    <p:sldId id="2147470097" r:id="rId11"/>
    <p:sldId id="2147470095" r:id="rId12"/>
    <p:sldId id="2147470096" r:id="rId13"/>
    <p:sldId id="2141412330" r:id="rId14"/>
    <p:sldId id="2141412333" r:id="rId15"/>
    <p:sldId id="2141412331" r:id="rId16"/>
    <p:sldId id="2147470085" r:id="rId17"/>
    <p:sldId id="2147470092" r:id="rId18"/>
    <p:sldId id="2147470087" r:id="rId19"/>
    <p:sldId id="2147470090" r:id="rId20"/>
    <p:sldId id="2147470091" r:id="rId21"/>
    <p:sldId id="2147470093" r:id="rId22"/>
    <p:sldId id="271" r:id="rId23"/>
    <p:sldId id="2147470089" r:id="rId24"/>
    <p:sldId id="2147470094"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21BE1D-58A9-E4D7-4BBD-D9895FA7A344}" name="Samantha Vasquez" initials="SV" userId="S::svasquez@guidehouse.com::e1a1f249-1d04-4874-b2b1-a0744a89ea31" providerId="AD"/>
  <p188:author id="{25AD85A4-4D77-D847-762B-EED58FA82DBA}" name="Caitlin Segraves" initials="CS" userId="S::cward@guidehouse.com::857439cb-0e2f-4658-b267-10912310452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6FAD"/>
    <a:srgbClr val="0020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snapToGrid="0">
      <p:cViewPr varScale="1">
        <p:scale>
          <a:sx n="103" d="100"/>
          <a:sy n="103" d="100"/>
        </p:scale>
        <p:origin x="876" y="96"/>
      </p:cViewPr>
      <p:guideLst/>
    </p:cSldViewPr>
  </p:slideViewPr>
  <p:notesTextViewPr>
    <p:cViewPr>
      <p:scale>
        <a:sx n="3" d="2"/>
        <a:sy n="3" d="2"/>
      </p:scale>
      <p:origin x="0" y="0"/>
    </p:cViewPr>
  </p:notesTextViewPr>
  <p:sorterViewPr>
    <p:cViewPr>
      <p:scale>
        <a:sx n="100" d="100"/>
        <a:sy n="100" d="100"/>
      </p:scale>
      <p:origin x="0" y="-1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21E2FA7-9F98-4ACC-9375-D83C6A62A9F7}" type="datetimeFigureOut">
              <a:rPr lang="en-US" smtClean="0"/>
              <a:t>8/27/2025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D6FF0B3-C51B-43CF-8269-1079A27C5D66}" type="slidenum">
              <a:rPr lang="en-US" smtClean="0"/>
              <a:t>‹#›</a:t>
            </a:fld>
            <a:endParaRPr lang="en-US"/>
          </a:p>
        </p:txBody>
      </p:sp>
    </p:spTree>
    <p:extLst>
      <p:ext uri="{BB962C8B-B14F-4D97-AF65-F5344CB8AC3E}">
        <p14:creationId xmlns:p14="http://schemas.microsoft.com/office/powerpoint/2010/main" val="2411788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ransportation.gov/infrastructure-investment-and-jobs-act/key-notices-funding-opportunit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transportation.gov/grants/dashboard"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lumMod val="65000"/>
                  <a:lumOff val="35000"/>
                </a:schemeClr>
              </a:solidFill>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74FDF521-A8C0-47CF-B688-3383CB252F15}" type="slidenum">
              <a:rPr lang="en-US" smtClean="0"/>
              <a:pPr/>
              <a:t>1</a:t>
            </a:fld>
            <a:endParaRPr lang="en-US"/>
          </a:p>
        </p:txBody>
      </p:sp>
    </p:spTree>
    <p:extLst>
      <p:ext uri="{BB962C8B-B14F-4D97-AF65-F5344CB8AC3E}">
        <p14:creationId xmlns:p14="http://schemas.microsoft.com/office/powerpoint/2010/main" val="309261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4708" indent="-174708">
              <a:buFont typeface="Arial" panose="020B0604020202020204" pitchFamily="34" charset="0"/>
              <a:buChar char="•"/>
            </a:pPr>
            <a:r>
              <a:rPr lang="en-US"/>
              <a:t>Information regarding upcoming NOFOs can be found here: </a:t>
            </a:r>
            <a:r>
              <a:rPr lang="en-US">
                <a:hlinkClick r:id="rId3"/>
              </a:rPr>
              <a:t>https://www.transportation.gov/infrastructure-investment-and-jobs-act/key-notices-funding-opportunity</a:t>
            </a:r>
            <a:r>
              <a:rPr lang="en-US"/>
              <a:t>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hlinkClick r:id="rId4"/>
              </a:rPr>
              <a:t>https://www.transportation.gov/grants/dashboard</a:t>
            </a:r>
            <a:r>
              <a:rPr lang="en-US"/>
              <a:t> </a:t>
            </a:r>
          </a:p>
        </p:txBody>
      </p:sp>
      <p:sp>
        <p:nvSpPr>
          <p:cNvPr id="4" name="Slide Number Placeholder 3"/>
          <p:cNvSpPr>
            <a:spLocks noGrp="1"/>
          </p:cNvSpPr>
          <p:nvPr>
            <p:ph type="sldNum" sz="quarter" idx="5"/>
          </p:nvPr>
        </p:nvSpPr>
        <p:spPr/>
        <p:txBody>
          <a:bodyPr/>
          <a:lstStyle/>
          <a:p>
            <a:fld id="{74FDF521-A8C0-47CF-B688-3383CB252F15}" type="slidenum">
              <a:rPr lang="en-US" smtClean="0"/>
              <a:pPr/>
              <a:t>10</a:t>
            </a:fld>
            <a:endParaRPr lang="en-US"/>
          </a:p>
        </p:txBody>
      </p:sp>
    </p:spTree>
    <p:extLst>
      <p:ext uri="{BB962C8B-B14F-4D97-AF65-F5344CB8AC3E}">
        <p14:creationId xmlns:p14="http://schemas.microsoft.com/office/powerpoint/2010/main" val="1279696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11</a:t>
            </a:fld>
            <a:endParaRPr lang="en-US"/>
          </a:p>
        </p:txBody>
      </p:sp>
    </p:spTree>
    <p:extLst>
      <p:ext uri="{BB962C8B-B14F-4D97-AF65-F5344CB8AC3E}">
        <p14:creationId xmlns:p14="http://schemas.microsoft.com/office/powerpoint/2010/main" val="247201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A7D8-D157-2143-5204-A44C2EDF6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3FB23-4202-0AFE-2A34-2EC255889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AEBE9-5873-773C-C1D6-0A1D264A7BAA}"/>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9F6750A-3A68-FB71-CC2E-DB56FF80254E}"/>
              </a:ext>
            </a:extLst>
          </p:cNvPr>
          <p:cNvSpPr>
            <a:spLocks noGrp="1"/>
          </p:cNvSpPr>
          <p:nvPr>
            <p:ph type="sldNum" sz="quarter" idx="5"/>
          </p:nvPr>
        </p:nvSpPr>
        <p:spPr/>
        <p:txBody>
          <a:bodyPr/>
          <a:lstStyle/>
          <a:p>
            <a:fld id="{74FDF521-A8C0-47CF-B688-3383CB252F15}" type="slidenum">
              <a:rPr lang="en-US" smtClean="0"/>
              <a:pPr/>
              <a:t>12</a:t>
            </a:fld>
            <a:endParaRPr lang="en-US"/>
          </a:p>
        </p:txBody>
      </p:sp>
    </p:spTree>
    <p:extLst>
      <p:ext uri="{BB962C8B-B14F-4D97-AF65-F5344CB8AC3E}">
        <p14:creationId xmlns:p14="http://schemas.microsoft.com/office/powerpoint/2010/main" val="1092795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6FF0B3-C51B-43CF-8269-1079A27C5D66}" type="slidenum">
              <a:rPr lang="en-US" smtClean="0"/>
              <a:t>13</a:t>
            </a:fld>
            <a:endParaRPr lang="en-US"/>
          </a:p>
        </p:txBody>
      </p:sp>
    </p:spTree>
    <p:extLst>
      <p:ext uri="{BB962C8B-B14F-4D97-AF65-F5344CB8AC3E}">
        <p14:creationId xmlns:p14="http://schemas.microsoft.com/office/powerpoint/2010/main" val="299045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14</a:t>
            </a:fld>
            <a:endParaRPr lang="en-US"/>
          </a:p>
        </p:txBody>
      </p:sp>
    </p:spTree>
    <p:extLst>
      <p:ext uri="{BB962C8B-B14F-4D97-AF65-F5344CB8AC3E}">
        <p14:creationId xmlns:p14="http://schemas.microsoft.com/office/powerpoint/2010/main" val="20720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15</a:t>
            </a:fld>
            <a:endParaRPr lang="en-US"/>
          </a:p>
        </p:txBody>
      </p:sp>
    </p:spTree>
    <p:extLst>
      <p:ext uri="{BB962C8B-B14F-4D97-AF65-F5344CB8AC3E}">
        <p14:creationId xmlns:p14="http://schemas.microsoft.com/office/powerpoint/2010/main" val="409910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16</a:t>
            </a:fld>
            <a:endParaRPr lang="en-US"/>
          </a:p>
        </p:txBody>
      </p:sp>
    </p:spTree>
    <p:extLst>
      <p:ext uri="{BB962C8B-B14F-4D97-AF65-F5344CB8AC3E}">
        <p14:creationId xmlns:p14="http://schemas.microsoft.com/office/powerpoint/2010/main" val="1732047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17</a:t>
            </a:fld>
            <a:endParaRPr lang="en-US"/>
          </a:p>
        </p:txBody>
      </p:sp>
    </p:spTree>
    <p:extLst>
      <p:ext uri="{BB962C8B-B14F-4D97-AF65-F5344CB8AC3E}">
        <p14:creationId xmlns:p14="http://schemas.microsoft.com/office/powerpoint/2010/main" val="2098572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18</a:t>
            </a:fld>
            <a:endParaRPr lang="en-US" dirty="0"/>
          </a:p>
        </p:txBody>
      </p:sp>
    </p:spTree>
    <p:extLst>
      <p:ext uri="{BB962C8B-B14F-4D97-AF65-F5344CB8AC3E}">
        <p14:creationId xmlns:p14="http://schemas.microsoft.com/office/powerpoint/2010/main" val="4119377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19</a:t>
            </a:fld>
            <a:endParaRPr lang="en-US"/>
          </a:p>
        </p:txBody>
      </p:sp>
    </p:spTree>
    <p:extLst>
      <p:ext uri="{BB962C8B-B14F-4D97-AF65-F5344CB8AC3E}">
        <p14:creationId xmlns:p14="http://schemas.microsoft.com/office/powerpoint/2010/main" val="128209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1726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sz="900" kern="100" dirty="0">
              <a:solidFill>
                <a:srgbClr val="00205C"/>
              </a:solidFill>
              <a:latin typeface="Franklin Gothic Book"/>
              <a:ea typeface="ＭＳ Ｐゴシック"/>
              <a:cs typeface="Times New Roman"/>
            </a:endParaRPr>
          </a:p>
        </p:txBody>
      </p:sp>
      <p:sp>
        <p:nvSpPr>
          <p:cNvPr id="4" name="Slide Number Placeholder 3"/>
          <p:cNvSpPr>
            <a:spLocks noGrp="1"/>
          </p:cNvSpPr>
          <p:nvPr>
            <p:ph type="sldNum" sz="quarter" idx="5"/>
          </p:nvPr>
        </p:nvSpPr>
        <p:spPr/>
        <p:txBody>
          <a:bodyPr/>
          <a:lstStyle/>
          <a:p>
            <a:fld id="{74FDF521-A8C0-47CF-B688-3383CB252F15}" type="slidenum">
              <a:rPr lang="en-US" smtClean="0"/>
              <a:pPr/>
              <a:t>20</a:t>
            </a:fld>
            <a:endParaRPr lang="en-US"/>
          </a:p>
        </p:txBody>
      </p:sp>
    </p:spTree>
    <p:extLst>
      <p:ext uri="{BB962C8B-B14F-4D97-AF65-F5344CB8AC3E}">
        <p14:creationId xmlns:p14="http://schemas.microsoft.com/office/powerpoint/2010/main" val="1457843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sz="900" kern="100" dirty="0">
              <a:solidFill>
                <a:srgbClr val="00205C"/>
              </a:solidFill>
              <a:latin typeface="Franklin Gothic Book"/>
              <a:ea typeface="ＭＳ Ｐゴシック"/>
              <a:cs typeface="Times New Roman"/>
            </a:endParaRPr>
          </a:p>
        </p:txBody>
      </p:sp>
      <p:sp>
        <p:nvSpPr>
          <p:cNvPr id="4" name="Slide Number Placeholder 3"/>
          <p:cNvSpPr>
            <a:spLocks noGrp="1"/>
          </p:cNvSpPr>
          <p:nvPr>
            <p:ph type="sldNum" sz="quarter" idx="5"/>
          </p:nvPr>
        </p:nvSpPr>
        <p:spPr/>
        <p:txBody>
          <a:bodyPr/>
          <a:lstStyle/>
          <a:p>
            <a:fld id="{74FDF521-A8C0-47CF-B688-3383CB252F15}" type="slidenum">
              <a:rPr lang="en-US" smtClean="0"/>
              <a:pPr/>
              <a:t>3</a:t>
            </a:fld>
            <a:endParaRPr lang="en-US"/>
          </a:p>
        </p:txBody>
      </p:sp>
    </p:spTree>
    <p:extLst>
      <p:ext uri="{BB962C8B-B14F-4D97-AF65-F5344CB8AC3E}">
        <p14:creationId xmlns:p14="http://schemas.microsoft.com/office/powerpoint/2010/main" val="273468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4FDF521-A8C0-47CF-B688-3383CB252F15}" type="slidenum">
              <a:rPr lang="en-US" smtClean="0"/>
              <a:pPr/>
              <a:t>4</a:t>
            </a:fld>
            <a:endParaRPr lang="en-US"/>
          </a:p>
        </p:txBody>
      </p:sp>
    </p:spTree>
    <p:extLst>
      <p:ext uri="{BB962C8B-B14F-4D97-AF65-F5344CB8AC3E}">
        <p14:creationId xmlns:p14="http://schemas.microsoft.com/office/powerpoint/2010/main" val="313288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5</a:t>
            </a:fld>
            <a:endParaRPr lang="en-US"/>
          </a:p>
        </p:txBody>
      </p:sp>
    </p:spTree>
    <p:extLst>
      <p:ext uri="{BB962C8B-B14F-4D97-AF65-F5344CB8AC3E}">
        <p14:creationId xmlns:p14="http://schemas.microsoft.com/office/powerpoint/2010/main" val="320665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6</a:t>
            </a:fld>
            <a:endParaRPr lang="en-US"/>
          </a:p>
        </p:txBody>
      </p:sp>
    </p:spTree>
    <p:extLst>
      <p:ext uri="{BB962C8B-B14F-4D97-AF65-F5344CB8AC3E}">
        <p14:creationId xmlns:p14="http://schemas.microsoft.com/office/powerpoint/2010/main" val="160828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7</a:t>
            </a:fld>
            <a:endParaRPr lang="en-US"/>
          </a:p>
        </p:txBody>
      </p:sp>
    </p:spTree>
    <p:extLst>
      <p:ext uri="{BB962C8B-B14F-4D97-AF65-F5344CB8AC3E}">
        <p14:creationId xmlns:p14="http://schemas.microsoft.com/office/powerpoint/2010/main" val="4157425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8</a:t>
            </a:fld>
            <a:endParaRPr lang="en-US"/>
          </a:p>
        </p:txBody>
      </p:sp>
    </p:spTree>
    <p:extLst>
      <p:ext uri="{BB962C8B-B14F-4D97-AF65-F5344CB8AC3E}">
        <p14:creationId xmlns:p14="http://schemas.microsoft.com/office/powerpoint/2010/main" val="429460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6FF0B3-C51B-43CF-8269-1079A27C5D66}" type="slidenum">
              <a:rPr lang="en-US" smtClean="0"/>
              <a:t>9</a:t>
            </a:fld>
            <a:endParaRPr lang="en-US"/>
          </a:p>
        </p:txBody>
      </p:sp>
    </p:spTree>
    <p:extLst>
      <p:ext uri="{BB962C8B-B14F-4D97-AF65-F5344CB8AC3E}">
        <p14:creationId xmlns:p14="http://schemas.microsoft.com/office/powerpoint/2010/main" val="928145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5885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8/27/2025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231E3D5-C22D-F341-A69F-E3B87EAC2F7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02220" y="0"/>
            <a:ext cx="4089780" cy="6858638"/>
          </a:xfrm>
          <a:prstGeom prst="rect">
            <a:avLst/>
          </a:prstGeom>
        </p:spPr>
      </p:pic>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3" y="2127583"/>
            <a:ext cx="7179749"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8/27/2025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7184698" cy="453604"/>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3" y="3552014"/>
            <a:ext cx="7159957" cy="383797"/>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pic>
        <p:nvPicPr>
          <p:cNvPr id="6" name="Graphic 5">
            <a:extLst>
              <a:ext uri="{FF2B5EF4-FFF2-40B4-BE49-F238E27FC236}">
                <a16:creationId xmlns:a16="http://schemas.microsoft.com/office/drawing/2014/main" id="{2B87D8FE-1BD2-60F4-DAE6-E279E3F9BE5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770328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BAEAE-9880-8773-EAF9-05EAC95B063F}"/>
              </a:ext>
            </a:extLst>
          </p:cNvPr>
          <p:cNvSpPr>
            <a:spLocks noGrp="1"/>
          </p:cNvSpPr>
          <p:nvPr>
            <p:ph type="title" hasCustomPrompt="1"/>
          </p:nvPr>
        </p:nvSpPr>
        <p:spPr>
          <a:xfrm>
            <a:off x="773430" y="371114"/>
            <a:ext cx="8987790" cy="941705"/>
          </a:xfrm>
          <a:prstGeom prst="rect">
            <a:avLst/>
          </a:prstGeom>
        </p:spPr>
        <p:txBody>
          <a:bodyPr/>
          <a:lstStyle>
            <a:lvl1pPr>
              <a:defRPr sz="3600">
                <a:solidFill>
                  <a:srgbClr val="0B6FAD"/>
                </a:solidFill>
                <a:latin typeface="Franklin Gothic Heavy" panose="020B0903020102020204" pitchFamily="34" charset="0"/>
              </a:defRPr>
            </a:lvl1pPr>
          </a:lstStyle>
          <a:p>
            <a:r>
              <a:rPr lang="en-US"/>
              <a:t>Agenda Example</a:t>
            </a:r>
          </a:p>
        </p:txBody>
      </p:sp>
      <p:sp>
        <p:nvSpPr>
          <p:cNvPr id="3" name="Picture Placeholder 2">
            <a:extLst>
              <a:ext uri="{FF2B5EF4-FFF2-40B4-BE49-F238E27FC236}">
                <a16:creationId xmlns:a16="http://schemas.microsoft.com/office/drawing/2014/main" id="{AF12F1C4-8994-18FF-5E09-3373904EE917}"/>
              </a:ext>
            </a:extLst>
          </p:cNvPr>
          <p:cNvSpPr>
            <a:spLocks noGrp="1"/>
          </p:cNvSpPr>
          <p:nvPr>
            <p:ph type="pic" idx="1"/>
          </p:nvPr>
        </p:nvSpPr>
        <p:spPr>
          <a:xfrm>
            <a:off x="773430" y="1436348"/>
            <a:ext cx="3880700" cy="4720549"/>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59D79EAC-18D0-3E69-0B1F-83D0F64756EE}"/>
              </a:ext>
            </a:extLst>
          </p:cNvPr>
          <p:cNvSpPr>
            <a:spLocks noGrp="1"/>
          </p:cNvSpPr>
          <p:nvPr>
            <p:ph type="body" sz="quarter" idx="10" hasCustomPrompt="1"/>
          </p:nvPr>
        </p:nvSpPr>
        <p:spPr>
          <a:xfrm>
            <a:off x="4869180" y="1436348"/>
            <a:ext cx="4892040" cy="4717090"/>
          </a:xfrm>
          <a:prstGeom prst="rect">
            <a:avLst/>
          </a:prstGeom>
        </p:spPr>
        <p:txBody>
          <a:bodyPr/>
          <a:lstStyle>
            <a:lvl1pPr marL="342900" indent="-342900">
              <a:lnSpc>
                <a:spcPct val="120000"/>
              </a:lnSpc>
              <a:buFont typeface="+mj-lt"/>
              <a:buAutoNum type="arabicPeriod"/>
              <a:defRPr sz="2400">
                <a:latin typeface="Franklin Gothic Book" panose="020B0503020102020204" pitchFamily="34" charset="0"/>
              </a:defRPr>
            </a:lvl1pPr>
          </a:lstStyle>
          <a:p>
            <a:pPr lvl="0"/>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a:t>Agenda item</a:t>
            </a:r>
          </a:p>
          <a:p>
            <a:pPr lvl="0"/>
            <a:endParaRPr lang="en-US"/>
          </a:p>
        </p:txBody>
      </p:sp>
      <p:sp>
        <p:nvSpPr>
          <p:cNvPr id="6" name="Rectangle 5">
            <a:extLst>
              <a:ext uri="{FF2B5EF4-FFF2-40B4-BE49-F238E27FC236}">
                <a16:creationId xmlns:a16="http://schemas.microsoft.com/office/drawing/2014/main" id="{A1BF858A-A361-686E-D77D-90265C7D1E0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DE7B735F-4D4E-EBC5-A6A7-6EF090D0BE61}"/>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7A1FBA-3EAD-486E-016E-6722DD990B39}"/>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647C01-788E-6364-9D77-110EC237859F}"/>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FE45E-92D9-03AE-8BD7-3FEE53152CF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C303CC-819C-5F8F-DA3F-E115D9F9D3C4}"/>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087715-D417-43EF-C0A5-C489DB37D66A}"/>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95F4CEE-1080-5F58-FB28-7C0EE5D1A40E}"/>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836697E-5467-112A-1E49-2BA7C4B0E2E3}"/>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C7D88-7FB5-0396-894D-6AFEE4521D84}"/>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776680-6486-4C0E-C152-B0F3A6EC240A}"/>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94CE9E4-C368-67A4-58B2-C61B8CF5EA5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FA57A1-0914-32CE-4510-02B87EE7699E}"/>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78F77B-9376-FB24-3395-BF491A01D33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4FEB705-C36D-D7E5-5173-05ACB9F32668}"/>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0BE603C7-7373-16CB-6931-B4D8310636B6}"/>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6ADCFFFE-4556-DA79-E567-9C3D1CE1CA25}"/>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26" name="Graphic 25">
            <a:extLst>
              <a:ext uri="{FF2B5EF4-FFF2-40B4-BE49-F238E27FC236}">
                <a16:creationId xmlns:a16="http://schemas.microsoft.com/office/drawing/2014/main" id="{4B737353-3A50-8B6F-5B3B-3666234219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1113144372"/>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335718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6" name="Isosceles Triangle 25">
            <a:extLst>
              <a:ext uri="{FF2B5EF4-FFF2-40B4-BE49-F238E27FC236}">
                <a16:creationId xmlns:a16="http://schemas.microsoft.com/office/drawing/2014/main" id="{D2A3B7FE-7181-9794-5BB2-614F11C6B95E}"/>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FBDAC1-3323-B47E-6A7F-F2CA6AF45452}"/>
              </a:ext>
            </a:extLst>
          </p:cNvPr>
          <p:cNvSpPr>
            <a:spLocks noGrp="1"/>
          </p:cNvSpPr>
          <p:nvPr>
            <p:ph type="title" hasCustomPrompt="1"/>
          </p:nvPr>
        </p:nvSpPr>
        <p:spPr>
          <a:xfrm>
            <a:off x="778274" y="375450"/>
            <a:ext cx="9000727" cy="937370"/>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8" name="Rectangle 7">
            <a:extLst>
              <a:ext uri="{FF2B5EF4-FFF2-40B4-BE49-F238E27FC236}">
                <a16:creationId xmlns:a16="http://schemas.microsoft.com/office/drawing/2014/main" id="{CF7087DD-CF1D-F68D-456E-3101D9A01E7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9" name="Straight Connector 8">
            <a:extLst>
              <a:ext uri="{FF2B5EF4-FFF2-40B4-BE49-F238E27FC236}">
                <a16:creationId xmlns:a16="http://schemas.microsoft.com/office/drawing/2014/main" id="{AD572F75-3578-70F4-8920-2740664B8E75}"/>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61DA40-3E7D-0089-9632-B45DF6757FCA}"/>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EB7AF7-423B-5AAD-C417-E36D72932C91}"/>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D918829-E1C9-93BA-5740-4802312D110A}"/>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AABEC2-0C12-1392-BBA1-963B0857621B}"/>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DD0CB4-BFD4-522E-DAB9-4519ABEB0F37}"/>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238926-22D3-BC56-89DE-C6807309F25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33B715-8420-6027-5E03-A3ADAA687E35}"/>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485A6B0-285C-70E8-7642-966488776F5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2ADFEEF-E1CB-BEDC-7063-75320621C93C}"/>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212F163-740A-E0A8-E732-E10839650A6E}"/>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188603-DC7B-4157-7873-E9EC3F05BB08}"/>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C7CE5A-FFEE-CD0E-1B4D-1013CE4195E4}"/>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848AAED-5320-6326-12D3-659BEB8A473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144F53B3-A782-2B45-7F8B-8A7D466533B3}"/>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4" name="Graphic 3">
            <a:extLst>
              <a:ext uri="{FF2B5EF4-FFF2-40B4-BE49-F238E27FC236}">
                <a16:creationId xmlns:a16="http://schemas.microsoft.com/office/drawing/2014/main" id="{6248F243-7AE9-833F-BFD4-A1C77D5064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5" name="Text Placeholder 33">
            <a:extLst>
              <a:ext uri="{FF2B5EF4-FFF2-40B4-BE49-F238E27FC236}">
                <a16:creationId xmlns:a16="http://schemas.microsoft.com/office/drawing/2014/main" id="{3C8CD63B-5067-3E5E-A9E5-12ADE60A717D}"/>
              </a:ext>
            </a:extLst>
          </p:cNvPr>
          <p:cNvSpPr>
            <a:spLocks noGrp="1"/>
          </p:cNvSpPr>
          <p:nvPr>
            <p:ph type="body" sz="quarter" idx="15" hasCustomPrompt="1"/>
          </p:nvPr>
        </p:nvSpPr>
        <p:spPr>
          <a:xfrm>
            <a:off x="767735"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6" name="Text Placeholder 33">
            <a:extLst>
              <a:ext uri="{FF2B5EF4-FFF2-40B4-BE49-F238E27FC236}">
                <a16:creationId xmlns:a16="http://schemas.microsoft.com/office/drawing/2014/main" id="{F11F39E7-D7DD-6068-BCF1-C1BCF39E68D4}"/>
              </a:ext>
            </a:extLst>
          </p:cNvPr>
          <p:cNvSpPr>
            <a:spLocks noGrp="1"/>
          </p:cNvSpPr>
          <p:nvPr>
            <p:ph type="body" sz="quarter" idx="16" hasCustomPrompt="1"/>
          </p:nvPr>
        </p:nvSpPr>
        <p:spPr>
          <a:xfrm>
            <a:off x="6204533" y="1437350"/>
            <a:ext cx="5181601"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405012777"/>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AAAC58-E6FE-5553-D5DB-0790D6C127F7}"/>
              </a:ext>
            </a:extLst>
          </p:cNvPr>
          <p:cNvSpPr/>
          <p:nvPr userDrawn="1"/>
        </p:nvSpPr>
        <p:spPr>
          <a:xfrm>
            <a:off x="4338784"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9AED27-FB74-DE64-9F12-A3C09E225E00}"/>
              </a:ext>
            </a:extLst>
          </p:cNvPr>
          <p:cNvSpPr/>
          <p:nvPr userDrawn="1"/>
        </p:nvSpPr>
        <p:spPr>
          <a:xfrm>
            <a:off x="7913391"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F006D84-373E-B7A5-74BF-8F61C2754563}"/>
              </a:ext>
            </a:extLst>
          </p:cNvPr>
          <p:cNvSpPr/>
          <p:nvPr userDrawn="1"/>
        </p:nvSpPr>
        <p:spPr>
          <a:xfrm>
            <a:off x="778368" y="1427119"/>
            <a:ext cx="3345039" cy="47601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A8D9A-BE5A-8919-1C5C-CA0F08C01073}"/>
              </a:ext>
            </a:extLst>
          </p:cNvPr>
          <p:cNvSpPr>
            <a:spLocks noGrp="1"/>
          </p:cNvSpPr>
          <p:nvPr>
            <p:ph type="title" hasCustomPrompt="1"/>
          </p:nvPr>
        </p:nvSpPr>
        <p:spPr>
          <a:xfrm>
            <a:off x="775990" y="374570"/>
            <a:ext cx="9003011"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3" name="Text Placeholder 2">
            <a:extLst>
              <a:ext uri="{FF2B5EF4-FFF2-40B4-BE49-F238E27FC236}">
                <a16:creationId xmlns:a16="http://schemas.microsoft.com/office/drawing/2014/main" id="{E8C1480B-5C97-0207-A08A-E13D4EBFBD0E}"/>
              </a:ext>
            </a:extLst>
          </p:cNvPr>
          <p:cNvSpPr>
            <a:spLocks noGrp="1"/>
          </p:cNvSpPr>
          <p:nvPr>
            <p:ph type="body" idx="1" hasCustomPrompt="1"/>
          </p:nvPr>
        </p:nvSpPr>
        <p:spPr>
          <a:xfrm>
            <a:off x="885173"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1</a:t>
            </a:r>
          </a:p>
        </p:txBody>
      </p:sp>
      <p:sp>
        <p:nvSpPr>
          <p:cNvPr id="10" name="Rectangle 9">
            <a:extLst>
              <a:ext uri="{FF2B5EF4-FFF2-40B4-BE49-F238E27FC236}">
                <a16:creationId xmlns:a16="http://schemas.microsoft.com/office/drawing/2014/main" id="{C78AE87A-8477-677D-F1AA-7D23531ED4C8}"/>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11" name="Straight Connector 10">
            <a:extLst>
              <a:ext uri="{FF2B5EF4-FFF2-40B4-BE49-F238E27FC236}">
                <a16:creationId xmlns:a16="http://schemas.microsoft.com/office/drawing/2014/main" id="{7EDEDAE9-C1F7-9085-605A-E3EDB2B75628}"/>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6B219C-C43E-515F-BDCD-A27E2923EA58}"/>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A74654-6C38-52CA-196B-8998AE55B412}"/>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D90213-3614-07A0-DF00-5E76C490ED3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AD94DD-CF0F-EC86-8FDD-DF42C6FA576D}"/>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ACA973-BEEB-794B-CBB9-657A32197E43}"/>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B3E754-F51F-2553-D42C-46A8E8A848FB}"/>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4C6455-665B-8EE4-B629-EA251E2E04F4}"/>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3F4A981-9AED-39B5-BC5A-C0563E0BF82C}"/>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FFEB71-09B5-FEA2-F024-036EEF985E34}"/>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A339AE1-BAE4-AF0A-B0EE-914F3CA4CF83}"/>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248DB1-E304-3CCB-3CF3-6FD60C997C6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658241-5ED2-DF0D-815C-072D48D4956B}"/>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EE6974-A1D0-DC44-E931-8A5F32E09AAD}"/>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C1B465A2-1BCE-E333-2067-7B9A0394DF4E}"/>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sp>
        <p:nvSpPr>
          <p:cNvPr id="28" name="Isosceles Triangle 27">
            <a:extLst>
              <a:ext uri="{FF2B5EF4-FFF2-40B4-BE49-F238E27FC236}">
                <a16:creationId xmlns:a16="http://schemas.microsoft.com/office/drawing/2014/main" id="{A762A15B-F45F-42B4-E2F8-F307F2B2E0BC}"/>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43F70DDF-A3D2-E677-8775-A0BE7E98E66D}"/>
              </a:ext>
            </a:extLst>
          </p:cNvPr>
          <p:cNvSpPr>
            <a:spLocks noGrp="1"/>
          </p:cNvSpPr>
          <p:nvPr>
            <p:ph type="body" idx="15" hasCustomPrompt="1"/>
          </p:nvPr>
        </p:nvSpPr>
        <p:spPr>
          <a:xfrm>
            <a:off x="4462159"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2</a:t>
            </a:r>
          </a:p>
        </p:txBody>
      </p:sp>
      <p:sp>
        <p:nvSpPr>
          <p:cNvPr id="33" name="Text Placeholder 2">
            <a:extLst>
              <a:ext uri="{FF2B5EF4-FFF2-40B4-BE49-F238E27FC236}">
                <a16:creationId xmlns:a16="http://schemas.microsoft.com/office/drawing/2014/main" id="{A12155DB-8EB6-CAA5-01D9-822F6C7A80DC}"/>
              </a:ext>
            </a:extLst>
          </p:cNvPr>
          <p:cNvSpPr>
            <a:spLocks noGrp="1"/>
          </p:cNvSpPr>
          <p:nvPr>
            <p:ph type="body" idx="17" hasCustomPrompt="1"/>
          </p:nvPr>
        </p:nvSpPr>
        <p:spPr>
          <a:xfrm>
            <a:off x="8021527" y="1545493"/>
            <a:ext cx="3113623" cy="587384"/>
          </a:xfrm>
          <a:prstGeom prst="rect">
            <a:avLst/>
          </a:prstGeom>
        </p:spPr>
        <p:txBody>
          <a:bodyPr anchor="t"/>
          <a:lstStyle>
            <a:lvl1pPr marL="0" indent="0">
              <a:spcBef>
                <a:spcPts val="0"/>
              </a:spcBef>
              <a:buNone/>
              <a:defRPr sz="2400" b="0">
                <a:solidFill>
                  <a:schemeClr val="tx1">
                    <a:lumMod val="65000"/>
                    <a:lumOff val="35000"/>
                  </a:schemeClr>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Header 3</a:t>
            </a:r>
          </a:p>
        </p:txBody>
      </p:sp>
      <p:pic>
        <p:nvPicPr>
          <p:cNvPr id="5" name="Graphic 4">
            <a:extLst>
              <a:ext uri="{FF2B5EF4-FFF2-40B4-BE49-F238E27FC236}">
                <a16:creationId xmlns:a16="http://schemas.microsoft.com/office/drawing/2014/main" id="{27D6F1EF-E7CC-F9FB-E91E-5519082911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9" name="Text Placeholder 33">
            <a:extLst>
              <a:ext uri="{FF2B5EF4-FFF2-40B4-BE49-F238E27FC236}">
                <a16:creationId xmlns:a16="http://schemas.microsoft.com/office/drawing/2014/main" id="{82D5592F-0748-8FA8-5905-06E9A6B9F267}"/>
              </a:ext>
            </a:extLst>
          </p:cNvPr>
          <p:cNvSpPr>
            <a:spLocks noGrp="1"/>
          </p:cNvSpPr>
          <p:nvPr>
            <p:ph type="body" sz="quarter" idx="14" hasCustomPrompt="1"/>
          </p:nvPr>
        </p:nvSpPr>
        <p:spPr>
          <a:xfrm>
            <a:off x="885173" y="2256366"/>
            <a:ext cx="3113623" cy="3795637"/>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1" name="Text Placeholder 33">
            <a:extLst>
              <a:ext uri="{FF2B5EF4-FFF2-40B4-BE49-F238E27FC236}">
                <a16:creationId xmlns:a16="http://schemas.microsoft.com/office/drawing/2014/main" id="{8CBE1362-FF58-303D-1068-731B5B52001F}"/>
              </a:ext>
            </a:extLst>
          </p:cNvPr>
          <p:cNvSpPr>
            <a:spLocks noGrp="1"/>
          </p:cNvSpPr>
          <p:nvPr>
            <p:ph type="body" sz="quarter" idx="19" hasCustomPrompt="1"/>
          </p:nvPr>
        </p:nvSpPr>
        <p:spPr>
          <a:xfrm>
            <a:off x="4454491"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
        <p:nvSpPr>
          <p:cNvPr id="36" name="Text Placeholder 33">
            <a:extLst>
              <a:ext uri="{FF2B5EF4-FFF2-40B4-BE49-F238E27FC236}">
                <a16:creationId xmlns:a16="http://schemas.microsoft.com/office/drawing/2014/main" id="{04104D27-89F1-DCEB-62C1-3AEDB49F130B}"/>
              </a:ext>
            </a:extLst>
          </p:cNvPr>
          <p:cNvSpPr>
            <a:spLocks noGrp="1"/>
          </p:cNvSpPr>
          <p:nvPr>
            <p:ph type="body" sz="quarter" idx="21" hasCustomPrompt="1"/>
          </p:nvPr>
        </p:nvSpPr>
        <p:spPr>
          <a:xfrm>
            <a:off x="8050434" y="2244333"/>
            <a:ext cx="3113623" cy="3807670"/>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1818347580"/>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9D1C5-D3E7-21B1-157E-922C3063B9A2}"/>
              </a:ext>
              <a:ext uri="{C183D7F6-B498-43B3-948B-1728B52AA6E4}">
                <adec:decorative xmlns:adec="http://schemas.microsoft.com/office/drawing/2017/decorative" val="1"/>
              </a:ext>
            </a:extLst>
          </p:cNvPr>
          <p:cNvSpPr/>
          <p:nvPr userDrawn="1"/>
        </p:nvSpPr>
        <p:spPr>
          <a:xfrm>
            <a:off x="982343" y="722568"/>
            <a:ext cx="10620292" cy="4868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D5968C-FF86-3747-C728-7A7D00735EAC}"/>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A56AD56C-AD34-EB58-4D19-9FDB3ECD252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70454E-0EB9-23C2-3FFA-E65B3012C38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EDF5195-613D-DDC6-ACAE-F4C099BBAFCE}"/>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2C1DD92-9030-ED36-3028-0BB60741E1A4}"/>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E372D6-F7F7-E234-E9C9-BBF4752D6D6E}"/>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EFB163B-6B17-D7AB-D4BE-164735E2C6C6}"/>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9BE4E8-0566-0AA9-F26D-40456BCA3DFD}"/>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E43655B-0DE9-B0AA-6B84-3A20E38B2DF9}"/>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A4A3B0-BEF9-40DE-4C6C-83006C909810}"/>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D976CF-81E9-19FE-8535-DD941861990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1D414A-216C-FF3F-F187-E0FE544D7891}"/>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6FC3A0-D2B4-93F3-16E8-BA913B06EA46}"/>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4038FF-F466-14D3-FED8-0DE6CEB381E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1122F4B-96BC-A6BD-6C08-924C4F225E14}"/>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rgbClr val="0B6FAD"/>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0778DC4B-2968-1769-B733-1C047B1C4E0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dia Placeholder 2">
            <a:extLst>
              <a:ext uri="{FF2B5EF4-FFF2-40B4-BE49-F238E27FC236}">
                <a16:creationId xmlns:a16="http://schemas.microsoft.com/office/drawing/2014/main" id="{C6F4824A-6DDD-1926-3DC0-14E42B1C3DE8}"/>
              </a:ext>
            </a:extLst>
          </p:cNvPr>
          <p:cNvSpPr>
            <a:spLocks noGrp="1"/>
          </p:cNvSpPr>
          <p:nvPr>
            <p:ph type="media" sz="quarter" idx="13"/>
          </p:nvPr>
        </p:nvSpPr>
        <p:spPr>
          <a:xfrm>
            <a:off x="762000" y="872158"/>
            <a:ext cx="10594975" cy="4868863"/>
          </a:xfrm>
          <a:prstGeom prst="rect">
            <a:avLst/>
          </a:prstGeom>
        </p:spPr>
        <p:txBody>
          <a:bodyPr/>
          <a:lstStyle/>
          <a:p>
            <a:endParaRPr lang="en-US"/>
          </a:p>
        </p:txBody>
      </p:sp>
      <p:sp>
        <p:nvSpPr>
          <p:cNvPr id="2" name="Slide Number Placeholder 5">
            <a:extLst>
              <a:ext uri="{FF2B5EF4-FFF2-40B4-BE49-F238E27FC236}">
                <a16:creationId xmlns:a16="http://schemas.microsoft.com/office/drawing/2014/main" id="{215BE54D-F60F-9DAE-73A6-8062F9695574}"/>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pic>
        <p:nvPicPr>
          <p:cNvPr id="21" name="Graphic 20">
            <a:extLst>
              <a:ext uri="{FF2B5EF4-FFF2-40B4-BE49-F238E27FC236}">
                <a16:creationId xmlns:a16="http://schemas.microsoft.com/office/drawing/2014/main" id="{8BA2698A-6C47-A60D-86E1-60AF763BA3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2458" y="6444998"/>
            <a:ext cx="1750237" cy="366604"/>
          </a:xfrm>
          <a:prstGeom prst="rect">
            <a:avLst/>
          </a:prstGeom>
        </p:spPr>
      </p:pic>
    </p:spTree>
    <p:extLst>
      <p:ext uri="{BB962C8B-B14F-4D97-AF65-F5344CB8AC3E}">
        <p14:creationId xmlns:p14="http://schemas.microsoft.com/office/powerpoint/2010/main" val="426938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2355874629"/>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B6FAD"/>
        </a:solidFill>
        <a:effectLst/>
      </p:bgPr>
    </p:bg>
    <p:spTree>
      <p:nvGrpSpPr>
        <p:cNvPr id="1" name=""/>
        <p:cNvGrpSpPr/>
        <p:nvPr/>
      </p:nvGrpSpPr>
      <p:grpSpPr>
        <a:xfrm>
          <a:off x="0" y="0"/>
          <a:ext cx="0" cy="0"/>
          <a:chOff x="0" y="0"/>
          <a:chExt cx="0" cy="0"/>
        </a:xfrm>
      </p:grpSpPr>
      <p:sp>
        <p:nvSpPr>
          <p:cNvPr id="28" name="Graphic 26">
            <a:extLst>
              <a:ext uri="{FF2B5EF4-FFF2-40B4-BE49-F238E27FC236}">
                <a16:creationId xmlns:a16="http://schemas.microsoft.com/office/drawing/2014/main" id="{A029101D-9DBF-535F-C783-2C5EAC086F55}"/>
              </a:ext>
              <a:ext uri="{C183D7F6-B498-43B3-948B-1728B52AA6E4}">
                <adec:decorative xmlns:adec="http://schemas.microsoft.com/office/drawing/2017/decorative" val="1"/>
              </a:ext>
            </a:extLst>
          </p:cNvPr>
          <p:cNvSpPr/>
          <p:nvPr/>
        </p:nvSpPr>
        <p:spPr>
          <a:xfrm>
            <a:off x="7924800" y="810202"/>
            <a:ext cx="4233271" cy="6061289"/>
          </a:xfrm>
          <a:custGeom>
            <a:avLst/>
            <a:gdLst>
              <a:gd name="connsiteX0" fmla="*/ 4233272 w 4233271"/>
              <a:gd name="connsiteY0" fmla="*/ 801958 h 6061289"/>
              <a:gd name="connsiteX1" fmla="*/ 2842291 w 4233271"/>
              <a:gd name="connsiteY1" fmla="*/ 0 h 6061289"/>
              <a:gd name="connsiteX2" fmla="*/ 1451620 w 4233271"/>
              <a:gd name="connsiteY2" fmla="*/ 801958 h 6061289"/>
              <a:gd name="connsiteX3" fmla="*/ 1451620 w 4233271"/>
              <a:gd name="connsiteY3" fmla="*/ 2456588 h 6061289"/>
              <a:gd name="connsiteX4" fmla="*/ 0 w 4233271"/>
              <a:gd name="connsiteY4" fmla="*/ 3278863 h 6061289"/>
              <a:gd name="connsiteX5" fmla="*/ 0 w 4233271"/>
              <a:gd name="connsiteY5" fmla="*/ 4892859 h 6061289"/>
              <a:gd name="connsiteX6" fmla="*/ 1421223 w 4233271"/>
              <a:gd name="connsiteY6" fmla="*/ 5704899 h 6061289"/>
              <a:gd name="connsiteX7" fmla="*/ 1421223 w 4233271"/>
              <a:gd name="connsiteY7" fmla="*/ 6061290 h 6061289"/>
              <a:gd name="connsiteX8" fmla="*/ 4233272 w 4233271"/>
              <a:gd name="connsiteY8" fmla="*/ 6061290 h 6061289"/>
              <a:gd name="connsiteX9" fmla="*/ 4233272 w 4233271"/>
              <a:gd name="connsiteY9" fmla="*/ 801958 h 60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3271" h="6061289">
                <a:moveTo>
                  <a:pt x="4233272" y="801958"/>
                </a:moveTo>
                <a:lnTo>
                  <a:pt x="2842291" y="0"/>
                </a:lnTo>
                <a:lnTo>
                  <a:pt x="1451620" y="801958"/>
                </a:lnTo>
                <a:lnTo>
                  <a:pt x="1451620" y="2456588"/>
                </a:lnTo>
                <a:lnTo>
                  <a:pt x="0" y="3278863"/>
                </a:lnTo>
                <a:lnTo>
                  <a:pt x="0" y="4892859"/>
                </a:lnTo>
                <a:lnTo>
                  <a:pt x="1421223" y="5704899"/>
                </a:lnTo>
                <a:lnTo>
                  <a:pt x="1421223" y="6061290"/>
                </a:lnTo>
                <a:lnTo>
                  <a:pt x="4233272" y="6061290"/>
                </a:lnTo>
                <a:lnTo>
                  <a:pt x="4233272" y="801958"/>
                </a:lnTo>
                <a:close/>
              </a:path>
            </a:pathLst>
          </a:custGeom>
          <a:solidFill>
            <a:srgbClr val="0D81C8"/>
          </a:solidFill>
          <a:ln w="15491"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BDA268-FC12-3AFD-47EB-91ED24F952BD}"/>
              </a:ext>
            </a:extLst>
          </p:cNvPr>
          <p:cNvSpPr>
            <a:spLocks noGrp="1"/>
          </p:cNvSpPr>
          <p:nvPr>
            <p:ph type="title" hasCustomPrompt="1"/>
          </p:nvPr>
        </p:nvSpPr>
        <p:spPr>
          <a:xfrm>
            <a:off x="767733" y="1274301"/>
            <a:ext cx="6473039" cy="662783"/>
          </a:xfrm>
          <a:prstGeom prst="rect">
            <a:avLst/>
          </a:prstGeom>
        </p:spPr>
        <p:txBody>
          <a:bodyPr/>
          <a:lstStyle>
            <a:lvl1pPr>
              <a:defRPr sz="3600">
                <a:solidFill>
                  <a:schemeClr val="bg1">
                    <a:lumMod val="95000"/>
                  </a:schemeClr>
                </a:solidFill>
                <a:latin typeface="Franklin Gothic Heavy" panose="020B0903020102020204" pitchFamily="34" charset="0"/>
              </a:defRPr>
            </a:lvl1pPr>
          </a:lstStyle>
          <a:p>
            <a:r>
              <a:rPr lang="en-US"/>
              <a:t>Thank you!</a:t>
            </a:r>
          </a:p>
        </p:txBody>
      </p:sp>
      <p:sp>
        <p:nvSpPr>
          <p:cNvPr id="3" name="Content Placeholder 4">
            <a:extLst>
              <a:ext uri="{FF2B5EF4-FFF2-40B4-BE49-F238E27FC236}">
                <a16:creationId xmlns:a16="http://schemas.microsoft.com/office/drawing/2014/main" id="{85898A3C-DC84-C39C-0C3D-DAD473FB7251}"/>
              </a:ext>
            </a:extLst>
          </p:cNvPr>
          <p:cNvSpPr>
            <a:spLocks noGrp="1"/>
          </p:cNvSpPr>
          <p:nvPr>
            <p:ph sz="quarter" idx="13" hasCustomPrompt="1"/>
          </p:nvPr>
        </p:nvSpPr>
        <p:spPr>
          <a:xfrm>
            <a:off x="767733" y="2093495"/>
            <a:ext cx="6473039" cy="2533096"/>
          </a:xfrm>
          <a:prstGeom prst="rect">
            <a:avLst/>
          </a:prstGeom>
        </p:spPr>
        <p:txBody>
          <a:bodyPr/>
          <a:lstStyle>
            <a:lvl1pPr marL="0" indent="0">
              <a:buNone/>
              <a:defRPr sz="2400">
                <a:solidFill>
                  <a:schemeClr val="bg1"/>
                </a:solidFill>
                <a:latin typeface="Franklin Gothic Demi" panose="020B0703020102020204" pitchFamily="34" charset="0"/>
              </a:defRPr>
            </a:lvl1pPr>
            <a:lvl2pPr marL="0" indent="0">
              <a:buNone/>
              <a:defRPr sz="2000">
                <a:solidFill>
                  <a:schemeClr val="bg1"/>
                </a:solidFill>
                <a:latin typeface="Franklin Gothic Book" panose="020B0503020102020204" pitchFamily="34" charset="0"/>
              </a:defRPr>
            </a:lvl2pPr>
            <a:lvl3pPr marL="91440" indent="0">
              <a:buNone/>
              <a:defRPr sz="1400"/>
            </a:lvl3pPr>
            <a:lvl4pPr marL="274320" indent="0">
              <a:buFont typeface="Courier New" panose="02070309020205020404" pitchFamily="49" charset="0"/>
              <a:buNone/>
              <a:defRPr sz="1400"/>
            </a:lvl4pPr>
            <a:lvl5pPr marL="548640" indent="0">
              <a:buNone/>
              <a:defRPr sz="1200"/>
            </a:lvl5pPr>
          </a:lstStyle>
          <a:p>
            <a:pPr lvl="0"/>
            <a:r>
              <a:rPr lang="en-US"/>
              <a:t>Presenter Name</a:t>
            </a:r>
          </a:p>
          <a:p>
            <a:pPr lvl="1"/>
            <a:r>
              <a:rPr lang="en-US"/>
              <a:t>Phone</a:t>
            </a:r>
          </a:p>
          <a:p>
            <a:pPr lvl="1"/>
            <a:r>
              <a:rPr lang="en-US"/>
              <a:t>email@dot.gov</a:t>
            </a:r>
          </a:p>
          <a:p>
            <a:pPr lvl="1"/>
            <a:endParaRPr lang="en-US"/>
          </a:p>
          <a:p>
            <a:pPr lvl="0"/>
            <a:r>
              <a:rPr lang="en-US"/>
              <a:t>Presenter Name</a:t>
            </a:r>
          </a:p>
          <a:p>
            <a:pPr lvl="1"/>
            <a:r>
              <a:rPr lang="en-US"/>
              <a:t>Phone</a:t>
            </a:r>
          </a:p>
          <a:p>
            <a:pPr lvl="1"/>
            <a:r>
              <a:rPr lang="en-US"/>
              <a:t>email@dot.gov</a:t>
            </a:r>
          </a:p>
          <a:p>
            <a:pPr lvl="1"/>
            <a:endParaRPr lang="en-US"/>
          </a:p>
        </p:txBody>
      </p:sp>
      <p:sp>
        <p:nvSpPr>
          <p:cNvPr id="20" name="Hexagon 19">
            <a:extLst>
              <a:ext uri="{FF2B5EF4-FFF2-40B4-BE49-F238E27FC236}">
                <a16:creationId xmlns:a16="http://schemas.microsoft.com/office/drawing/2014/main" id="{CA51F179-2281-53C0-C76B-86540D267258}"/>
              </a:ext>
              <a:ext uri="{C183D7F6-B498-43B3-948B-1728B52AA6E4}">
                <adec:decorative xmlns:adec="http://schemas.microsoft.com/office/drawing/2017/decorative" val="1"/>
              </a:ext>
            </a:extLst>
          </p:cNvPr>
          <p:cNvSpPr/>
          <p:nvPr userDrawn="1"/>
        </p:nvSpPr>
        <p:spPr>
          <a:xfrm rot="5400000">
            <a:off x="7474680" y="2000252"/>
            <a:ext cx="5808928" cy="2857499"/>
          </a:xfrm>
          <a:prstGeom prst="hexagon">
            <a:avLst>
              <a:gd name="adj" fmla="val 28610"/>
              <a:gd name="vf" fmla="val 115470"/>
            </a:avLst>
          </a:prstGeom>
          <a:noFill/>
          <a:ln w="222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F7C9F71C-85E3-6C19-F9A2-BB6A19F40D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207666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a:t>Add a footer</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5" y="2033591"/>
            <a:ext cx="8863263" cy="2790825"/>
          </a:xfrm>
        </p:spPr>
        <p:txBody>
          <a:bodyPr anchor="ctr"/>
          <a:lstStyle>
            <a:lvl1pPr marL="0" indent="0" algn="ctr">
              <a:buNone/>
              <a:defRPr sz="6000"/>
            </a:lvl1pPr>
            <a:lvl2pPr marL="266693" indent="0">
              <a:buNone/>
              <a:defRPr/>
            </a:lvl2pPr>
          </a:lstStyle>
          <a:p>
            <a:pPr lvl="0"/>
            <a:r>
              <a:rPr lang="en-US" noProof="0"/>
              <a:t>Click to edit Master text styles</a:t>
            </a:r>
          </a:p>
        </p:txBody>
      </p:sp>
      <p:sp>
        <p:nvSpPr>
          <p:cNvPr id="7"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a:xfrm>
            <a:off x="11760000" y="6371351"/>
            <a:ext cx="432000" cy="432000"/>
          </a:xfrm>
          <a:prstGeom prst="rect">
            <a:avLst/>
          </a:prstGeom>
          <a:noFill/>
        </p:spPr>
        <p:txBody>
          <a:bodyPr/>
          <a:lstStyle>
            <a:lvl1pPr>
              <a:defRPr>
                <a:solidFill>
                  <a:schemeClr val="accent1">
                    <a:lumMod val="75000"/>
                  </a:schemeClr>
                </a:solidFill>
              </a:defRPr>
            </a:lvl1pPr>
          </a:lstStyle>
          <a:p>
            <a:fld id="{19B51A1E-902D-48AF-9020-955120F399B6}" type="slidenum">
              <a:rPr lang="en-US" smtClean="0"/>
              <a:pPr/>
              <a:t>‹#›</a:t>
            </a:fld>
            <a:endParaRPr lang="en-US"/>
          </a:p>
        </p:txBody>
      </p:sp>
      <p:sp>
        <p:nvSpPr>
          <p:cNvPr id="11"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64452" y="480987"/>
            <a:ext cx="8876648" cy="432000"/>
          </a:xfrm>
          <a:prstGeom prst="rect">
            <a:avLst/>
          </a:prstGeom>
        </p:spPr>
        <p:txBody>
          <a:bodyPr/>
          <a:lstStyle>
            <a:lvl1pPr>
              <a:defRPr>
                <a:solidFill>
                  <a:srgbClr val="083A64"/>
                </a:solidFill>
              </a:defRPr>
            </a:lvl1pPr>
          </a:lstStyle>
          <a:p>
            <a:r>
              <a:rPr lang="en-US" noProof="0"/>
              <a:t>Click to edit page title</a:t>
            </a:r>
          </a:p>
        </p:txBody>
      </p:sp>
      <p:pic>
        <p:nvPicPr>
          <p:cNvPr id="9" name="Picture 8" descr="DOT_DOT_SHORT-signature_White_cs3.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9326" y="234531"/>
            <a:ext cx="987751" cy="660644"/>
          </a:xfrm>
          <a:prstGeom prst="rect">
            <a:avLst/>
          </a:prstGeom>
        </p:spPr>
      </p:pic>
    </p:spTree>
    <p:extLst>
      <p:ext uri="{BB962C8B-B14F-4D97-AF65-F5344CB8AC3E}">
        <p14:creationId xmlns:p14="http://schemas.microsoft.com/office/powerpoint/2010/main" val="2179184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8/27/2025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2EF-7036-5B04-2BC6-77F65759A1CC}"/>
              </a:ext>
            </a:extLst>
          </p:cNvPr>
          <p:cNvSpPr>
            <a:spLocks noGrp="1"/>
          </p:cNvSpPr>
          <p:nvPr>
            <p:ph type="title" hasCustomPrompt="1"/>
          </p:nvPr>
        </p:nvSpPr>
        <p:spPr>
          <a:xfrm>
            <a:off x="774402" y="374570"/>
            <a:ext cx="9004599" cy="938249"/>
          </a:xfrm>
          <a:prstGeom prst="rect">
            <a:avLst/>
          </a:prstGeom>
        </p:spPr>
        <p:txBody>
          <a:bodyPr/>
          <a:lstStyle>
            <a:lvl1pPr>
              <a:defRPr sz="3600">
                <a:solidFill>
                  <a:srgbClr val="0B6FAD"/>
                </a:solidFill>
                <a:latin typeface="Franklin Gothic Heavy" panose="020B0903020102020204" pitchFamily="34" charset="0"/>
              </a:defRPr>
            </a:lvl1pPr>
          </a:lstStyle>
          <a:p>
            <a:r>
              <a:rPr lang="en-US"/>
              <a:t>Empty Content Title</a:t>
            </a:r>
          </a:p>
        </p:txBody>
      </p:sp>
      <p:sp>
        <p:nvSpPr>
          <p:cNvPr id="6" name="Rectangle 5">
            <a:extLst>
              <a:ext uri="{FF2B5EF4-FFF2-40B4-BE49-F238E27FC236}">
                <a16:creationId xmlns:a16="http://schemas.microsoft.com/office/drawing/2014/main" id="{9244683A-4948-5F51-15A0-E1CA7EDC2F37}"/>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7" name="Straight Connector 6">
            <a:extLst>
              <a:ext uri="{FF2B5EF4-FFF2-40B4-BE49-F238E27FC236}">
                <a16:creationId xmlns:a16="http://schemas.microsoft.com/office/drawing/2014/main" id="{0F85A4DC-BC4A-619D-92C5-0B69C149C82D}"/>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F550010-2AC1-0312-BC34-CDDEC78B494D}"/>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F8D4D9D-3326-8D29-3B44-EF05890714F0}"/>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A453B52-83C9-FA2F-9DD2-669193C23CC2}"/>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C13D8D1-5E93-D356-592C-A13E2021A067}"/>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C6ECB0-8977-534B-66CD-D6DEFCE06C0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8817D65-93A9-E6C6-BB61-5CC0B0550847}"/>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14508-DC4E-6CE0-4ED2-27A26E50054C}"/>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F0E4117-D99C-518C-7136-B88D59EAABA1}"/>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60B0F76-4B92-1291-8AFD-14D1AABC2456}"/>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C293D09-42DA-0C9F-BE9C-CB69C488CE8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675161-90D8-60F7-18B9-371D7C4AF683}"/>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59B021-C039-1D0D-1155-784685FFFAA1}"/>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7262777-BE87-7BE5-0515-D391A7378783}"/>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a:extLst>
              <a:ext uri="{FF2B5EF4-FFF2-40B4-BE49-F238E27FC236}">
                <a16:creationId xmlns:a16="http://schemas.microsoft.com/office/drawing/2014/main" id="{3F6101E0-20B5-EBBE-BAA9-21FCF75BADAF}"/>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F7A4D202-A119-A6E9-F4A2-3D381D0927AF}"/>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5" name="Graphic 4">
            <a:extLst>
              <a:ext uri="{FF2B5EF4-FFF2-40B4-BE49-F238E27FC236}">
                <a16:creationId xmlns:a16="http://schemas.microsoft.com/office/drawing/2014/main" id="{1F9DC919-5705-6E30-BB53-2C5CBEE045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Tree>
    <p:extLst>
      <p:ext uri="{BB962C8B-B14F-4D97-AF65-F5344CB8AC3E}">
        <p14:creationId xmlns:p14="http://schemas.microsoft.com/office/powerpoint/2010/main" val="259300435"/>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D3E489-F4A6-74BD-0EFC-63887DD8314E}"/>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4" name="Straight Connector 3">
            <a:extLst>
              <a:ext uri="{FF2B5EF4-FFF2-40B4-BE49-F238E27FC236}">
                <a16:creationId xmlns:a16="http://schemas.microsoft.com/office/drawing/2014/main" id="{48E39EFC-3123-8566-1246-64386E0F9B80}"/>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001F944-CC16-A5FD-249A-AB185524EEEB}"/>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2F5CB79-D985-873F-BF90-A49A26A59CA4}"/>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2E2A985-4014-47EF-CF74-D0F3D0C2AEA6}"/>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21EB107-6537-F1C8-6D19-22C6DFDB94BC}"/>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0E92123-04F3-B251-C294-47AA7772E39B}"/>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DB34511-4D75-DD42-839B-3C4C9CCF5BA2}"/>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59BEBB-0D82-0B15-C51D-52E62142B936}"/>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0F3FD82-91FA-6840-6B0C-B0741750C9BE}"/>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C6FF5A-A1AC-D489-7726-9767B21B365E}"/>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27FF7F9-33A5-DD59-F90C-921310CB51CA}"/>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D03CCC7-9024-B117-F7DC-E9E465EFB7F1}"/>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24EC6B-3E48-113A-D171-CD7FFF16D038}"/>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01D02C-0935-056C-737B-2142267D42B9}"/>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Isosceles Triangle 19">
            <a:extLst>
              <a:ext uri="{FF2B5EF4-FFF2-40B4-BE49-F238E27FC236}">
                <a16:creationId xmlns:a16="http://schemas.microsoft.com/office/drawing/2014/main" id="{2A313B89-2330-CE28-FC77-8BBE0D715E69}"/>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81C984-8A6E-CBF7-C517-82F1FAD7069C}"/>
              </a:ext>
            </a:extLst>
          </p:cNvPr>
          <p:cNvSpPr>
            <a:spLocks noGrp="1"/>
          </p:cNvSpPr>
          <p:nvPr>
            <p:ph type="title" hasCustomPrompt="1"/>
          </p:nvPr>
        </p:nvSpPr>
        <p:spPr>
          <a:xfrm>
            <a:off x="767735" y="367452"/>
            <a:ext cx="9011266" cy="953031"/>
          </a:xfrm>
          <a:prstGeom prst="rect">
            <a:avLst/>
          </a:prstGeom>
        </p:spPr>
        <p:txBody>
          <a:bodyPr/>
          <a:lstStyle>
            <a:lvl1pPr>
              <a:defRPr sz="3600">
                <a:solidFill>
                  <a:srgbClr val="0B6FAD"/>
                </a:solidFill>
                <a:latin typeface="Franklin Gothic Heavy" panose="020B0903020102020204" pitchFamily="34" charset="0"/>
              </a:defRPr>
            </a:lvl1pPr>
          </a:lstStyle>
          <a:p>
            <a:r>
              <a:rPr lang="en-US"/>
              <a:t>Content Title</a:t>
            </a:r>
          </a:p>
        </p:txBody>
      </p:sp>
      <p:sp>
        <p:nvSpPr>
          <p:cNvPr id="23" name="Slide Number Placeholder 5">
            <a:extLst>
              <a:ext uri="{FF2B5EF4-FFF2-40B4-BE49-F238E27FC236}">
                <a16:creationId xmlns:a16="http://schemas.microsoft.com/office/drawing/2014/main" id="{97CB471F-5755-D699-B6D0-05C220466A2D}"/>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377C82F4-C2E0-50ED-1EF8-78F4C12773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34" name="Text Placeholder 33">
            <a:extLst>
              <a:ext uri="{FF2B5EF4-FFF2-40B4-BE49-F238E27FC236}">
                <a16:creationId xmlns:a16="http://schemas.microsoft.com/office/drawing/2014/main" id="{20C235F8-5122-C291-5248-5EF25FD7BD48}"/>
              </a:ext>
            </a:extLst>
          </p:cNvPr>
          <p:cNvSpPr>
            <a:spLocks noGrp="1"/>
          </p:cNvSpPr>
          <p:nvPr>
            <p:ph type="body" sz="quarter" idx="14" hasCustomPrompt="1"/>
          </p:nvPr>
        </p:nvSpPr>
        <p:spPr>
          <a:xfrm>
            <a:off x="767735" y="1437350"/>
            <a:ext cx="7157065"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3711218298"/>
      </p:ext>
    </p:extLst>
  </p:cSld>
  <p:clrMapOvr>
    <a:masterClrMapping/>
  </p:clrMapOvr>
  <p:extLst>
    <p:ext uri="{DCECCB84-F9BA-43D5-87BE-67443E8EF086}">
      <p15:sldGuideLst xmlns:p15="http://schemas.microsoft.com/office/powerpoint/2012/main">
        <p15:guide id="1" orient="horz" pos="5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53459-A1B6-FC56-5374-7A2698759C46}"/>
              </a:ext>
            </a:extLst>
          </p:cNvPr>
          <p:cNvSpPr/>
          <p:nvPr userDrawn="1"/>
        </p:nvSpPr>
        <p:spPr>
          <a:xfrm>
            <a:off x="11600121" y="0"/>
            <a:ext cx="591879"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356249-FF5D-FE8F-CE92-2FBF1E291FF8}"/>
              </a:ext>
            </a:extLst>
          </p:cNvPr>
          <p:cNvSpPr>
            <a:spLocks noGrp="1"/>
          </p:cNvSpPr>
          <p:nvPr>
            <p:ph type="ctrTitle"/>
          </p:nvPr>
        </p:nvSpPr>
        <p:spPr>
          <a:xfrm>
            <a:off x="764844" y="2127583"/>
            <a:ext cx="6869334" cy="1382379"/>
          </a:xfrm>
          <a:prstGeom prst="rect">
            <a:avLst/>
          </a:prstGeom>
        </p:spPr>
        <p:txBody>
          <a:bodyPr anchor="b"/>
          <a:lstStyle>
            <a:lvl1pPr algn="l">
              <a:defRPr sz="4800">
                <a:solidFill>
                  <a:srgbClr val="00205C"/>
                </a:solidFill>
                <a:latin typeface="Franklin Gothic Heavy" panose="020B09030201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88027C42-EA58-BBBD-126E-1E1E7757DB03}"/>
              </a:ext>
            </a:extLst>
          </p:cNvPr>
          <p:cNvSpPr>
            <a:spLocks noGrp="1"/>
          </p:cNvSpPr>
          <p:nvPr>
            <p:ph type="dt" sz="half" idx="10"/>
          </p:nvPr>
        </p:nvSpPr>
        <p:spPr>
          <a:xfrm>
            <a:off x="759895" y="4764231"/>
            <a:ext cx="5937682" cy="365125"/>
          </a:xfrm>
          <a:prstGeom prst="rect">
            <a:avLst/>
          </a:prstGeom>
        </p:spPr>
        <p:txBody>
          <a:bodyPr/>
          <a:lstStyle>
            <a:lvl1pPr>
              <a:defRPr sz="2400">
                <a:latin typeface="Franklin Gothic Book" panose="020B0503020102020204" pitchFamily="34" charset="0"/>
              </a:defRPr>
            </a:lvl1pPr>
          </a:lstStyle>
          <a:p>
            <a:fld id="{3C2C50DE-B6CC-4F75-8A71-3F9B07355D0F}" type="datetime1">
              <a:rPr lang="en-US" smtClean="0"/>
              <a:pPr/>
              <a:t>8/27/2025</a:t>
            </a:fld>
            <a:endParaRPr lang="en-US"/>
          </a:p>
        </p:txBody>
      </p:sp>
      <p:cxnSp>
        <p:nvCxnSpPr>
          <p:cNvPr id="8" name="Straight Connector 7">
            <a:extLst>
              <a:ext uri="{FF2B5EF4-FFF2-40B4-BE49-F238E27FC236}">
                <a16:creationId xmlns:a16="http://schemas.microsoft.com/office/drawing/2014/main" id="{9C412BF0-F894-FD73-DFD4-95B97E450BD8}"/>
              </a:ext>
              <a:ext uri="{C183D7F6-B498-43B3-948B-1728B52AA6E4}">
                <adec:decorative xmlns:adec="http://schemas.microsoft.com/office/drawing/2017/decorative" val="1"/>
              </a:ext>
            </a:extLst>
          </p:cNvPr>
          <p:cNvCxnSpPr/>
          <p:nvPr userDrawn="1"/>
        </p:nvCxnSpPr>
        <p:spPr>
          <a:xfrm>
            <a:off x="810124" y="4532115"/>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C7EAC60A-38D9-5F85-38D5-A37B57E3D065}"/>
              </a:ext>
            </a:extLst>
          </p:cNvPr>
          <p:cNvSpPr>
            <a:spLocks noGrp="1"/>
          </p:cNvSpPr>
          <p:nvPr>
            <p:ph type="body" sz="quarter" idx="11" hasCustomPrompt="1"/>
          </p:nvPr>
        </p:nvSpPr>
        <p:spPr>
          <a:xfrm>
            <a:off x="759895" y="3987762"/>
            <a:ext cx="6874283" cy="431536"/>
          </a:xfrm>
          <a:prstGeom prst="rect">
            <a:avLst/>
          </a:prstGeom>
        </p:spPr>
        <p:txBody>
          <a:bodyPr/>
          <a:lstStyle>
            <a:lvl1pPr marL="0" indent="0">
              <a:buNone/>
              <a:defRPr sz="2400">
                <a:latin typeface="Franklin Gothic Book" panose="020B0503020102020204" pitchFamily="34" charset="0"/>
              </a:defRPr>
            </a:lvl1pPr>
          </a:lstStyle>
          <a:p>
            <a:pPr lvl="0"/>
            <a:r>
              <a:rPr lang="en-US"/>
              <a:t>Event name</a:t>
            </a:r>
          </a:p>
        </p:txBody>
      </p:sp>
      <p:sp>
        <p:nvSpPr>
          <p:cNvPr id="12" name="Text Placeholder 11">
            <a:extLst>
              <a:ext uri="{FF2B5EF4-FFF2-40B4-BE49-F238E27FC236}">
                <a16:creationId xmlns:a16="http://schemas.microsoft.com/office/drawing/2014/main" id="{9A64343D-BA56-B661-FC33-2A2AD11A9097}"/>
              </a:ext>
            </a:extLst>
          </p:cNvPr>
          <p:cNvSpPr>
            <a:spLocks noGrp="1"/>
          </p:cNvSpPr>
          <p:nvPr>
            <p:ph type="body" sz="quarter" idx="12" hasCustomPrompt="1"/>
          </p:nvPr>
        </p:nvSpPr>
        <p:spPr>
          <a:xfrm>
            <a:off x="764844" y="3552014"/>
            <a:ext cx="6869334" cy="365125"/>
          </a:xfrm>
          <a:prstGeom prst="rect">
            <a:avLst/>
          </a:prstGeom>
        </p:spPr>
        <p:txBody>
          <a:bodyPr/>
          <a:lstStyle>
            <a:lvl1pPr marL="0" indent="0">
              <a:buNone/>
              <a:defRPr sz="2400">
                <a:solidFill>
                  <a:schemeClr val="tx1">
                    <a:lumMod val="65000"/>
                    <a:lumOff val="35000"/>
                  </a:schemeClr>
                </a:solidFill>
                <a:latin typeface="Franklin Gothic Demi" panose="020B0703020102020204" pitchFamily="34" charset="0"/>
              </a:defRPr>
            </a:lvl1pPr>
          </a:lstStyle>
          <a:p>
            <a:pPr lvl="0"/>
            <a:r>
              <a:rPr lang="en-US"/>
              <a:t>Name, Title</a:t>
            </a:r>
          </a:p>
        </p:txBody>
      </p:sp>
      <p:sp>
        <p:nvSpPr>
          <p:cNvPr id="23" name="Graphic 8">
            <a:extLst>
              <a:ext uri="{FF2B5EF4-FFF2-40B4-BE49-F238E27FC236}">
                <a16:creationId xmlns:a16="http://schemas.microsoft.com/office/drawing/2014/main" id="{3ACCE712-04F8-7343-13FB-DD0B917114DF}"/>
              </a:ext>
              <a:ext uri="{C183D7F6-B498-43B3-948B-1728B52AA6E4}">
                <adec:decorative xmlns:adec="http://schemas.microsoft.com/office/drawing/2017/decorative" val="1"/>
              </a:ext>
            </a:extLst>
          </p:cNvPr>
          <p:cNvSpPr/>
          <p:nvPr userDrawn="1"/>
        </p:nvSpPr>
        <p:spPr>
          <a:xfrm>
            <a:off x="6451751" y="1"/>
            <a:ext cx="5338804" cy="6858000"/>
          </a:xfrm>
          <a:custGeom>
            <a:avLst/>
            <a:gdLst>
              <a:gd name="connsiteX0" fmla="*/ 0 w 5338804"/>
              <a:gd name="connsiteY0" fmla="*/ 0 h 7165803"/>
              <a:gd name="connsiteX1" fmla="*/ 5338804 w 5338804"/>
              <a:gd name="connsiteY1" fmla="*/ 0 h 7165803"/>
              <a:gd name="connsiteX2" fmla="*/ 5338804 w 5338804"/>
              <a:gd name="connsiteY2" fmla="*/ 7165804 h 7165803"/>
              <a:gd name="connsiteX3" fmla="*/ 3085524 w 5338804"/>
              <a:gd name="connsiteY3" fmla="*/ 7165804 h 7165803"/>
              <a:gd name="connsiteX4" fmla="*/ 3085524 w 5338804"/>
              <a:gd name="connsiteY4" fmla="*/ 6922194 h 7165803"/>
              <a:gd name="connsiteX5" fmla="*/ 1451428 w 5338804"/>
              <a:gd name="connsiteY5" fmla="*/ 5988380 h 7165803"/>
              <a:gd name="connsiteX6" fmla="*/ 1451428 w 5338804"/>
              <a:gd name="connsiteY6" fmla="*/ 1258524 h 7165803"/>
              <a:gd name="connsiteX7" fmla="*/ 0 w 5338804"/>
              <a:gd name="connsiteY7" fmla="*/ 426279 h 7165803"/>
              <a:gd name="connsiteX8" fmla="*/ 0 w 5338804"/>
              <a:gd name="connsiteY8" fmla="*/ 0 h 716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8804" h="7165803">
                <a:moveTo>
                  <a:pt x="0" y="0"/>
                </a:moveTo>
                <a:lnTo>
                  <a:pt x="5338804" y="0"/>
                </a:lnTo>
                <a:lnTo>
                  <a:pt x="5338804" y="7165804"/>
                </a:lnTo>
                <a:lnTo>
                  <a:pt x="3085524" y="7165804"/>
                </a:lnTo>
                <a:lnTo>
                  <a:pt x="3085524" y="6922194"/>
                </a:lnTo>
                <a:lnTo>
                  <a:pt x="1451428" y="5988380"/>
                </a:lnTo>
                <a:lnTo>
                  <a:pt x="1451428" y="1258524"/>
                </a:lnTo>
                <a:lnTo>
                  <a:pt x="0" y="426279"/>
                </a:lnTo>
                <a:lnTo>
                  <a:pt x="0" y="0"/>
                </a:lnTo>
                <a:close/>
              </a:path>
            </a:pathLst>
          </a:custGeom>
          <a:solidFill>
            <a:schemeClr val="bg1">
              <a:lumMod val="95000"/>
            </a:schemeClr>
          </a:solidFill>
          <a:ln w="15506" cap="flat">
            <a:noFill/>
            <a:prstDash val="solid"/>
            <a:miter/>
          </a:ln>
        </p:spPr>
        <p:txBody>
          <a:bodyPr rtlCol="0" anchor="ctr"/>
          <a:lstStyle/>
          <a:p>
            <a:endParaRPr lang="en-US"/>
          </a:p>
        </p:txBody>
      </p:sp>
      <p:sp>
        <p:nvSpPr>
          <p:cNvPr id="9" name="Picture Placeholder 8">
            <a:extLst>
              <a:ext uri="{FF2B5EF4-FFF2-40B4-BE49-F238E27FC236}">
                <a16:creationId xmlns:a16="http://schemas.microsoft.com/office/drawing/2014/main" id="{1DB21837-EA61-0D72-8144-76FE075D0CA5}"/>
              </a:ext>
            </a:extLst>
          </p:cNvPr>
          <p:cNvSpPr>
            <a:spLocks noGrp="1"/>
          </p:cNvSpPr>
          <p:nvPr>
            <p:ph type="pic" sz="quarter" idx="13"/>
          </p:nvPr>
        </p:nvSpPr>
        <p:spPr>
          <a:xfrm>
            <a:off x="8208963" y="515938"/>
            <a:ext cx="3581400" cy="5911850"/>
          </a:xfrm>
          <a:prstGeom prst="rect">
            <a:avLst/>
          </a:prstGeom>
        </p:spPr>
        <p:txBody>
          <a:bodyPr/>
          <a:lstStyle/>
          <a:p>
            <a:endParaRPr lang="en-US"/>
          </a:p>
        </p:txBody>
      </p:sp>
      <p:pic>
        <p:nvPicPr>
          <p:cNvPr id="6" name="Graphic 5">
            <a:extLst>
              <a:ext uri="{FF2B5EF4-FFF2-40B4-BE49-F238E27FC236}">
                <a16:creationId xmlns:a16="http://schemas.microsoft.com/office/drawing/2014/main" id="{7F666C4C-3346-1EDB-7318-28E40323AF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1636942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0" userDrawn="1">
          <p15:clr>
            <a:srgbClr val="FBAE40"/>
          </p15:clr>
        </p15:guide>
        <p15:guide id="3" pos="50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5B74A-B6EF-D908-4379-55AA4AAEA0C1}"/>
              </a:ext>
            </a:extLst>
          </p:cNvPr>
          <p:cNvSpPr>
            <a:spLocks noGrp="1"/>
          </p:cNvSpPr>
          <p:nvPr>
            <p:ph type="title" hasCustomPrompt="1"/>
          </p:nvPr>
        </p:nvSpPr>
        <p:spPr>
          <a:xfrm>
            <a:off x="772633" y="370952"/>
            <a:ext cx="8977423" cy="941867"/>
          </a:xfrm>
          <a:prstGeom prst="rect">
            <a:avLst/>
          </a:prstGeom>
        </p:spPr>
        <p:txBody>
          <a:bodyPr anchor="t"/>
          <a:lstStyle>
            <a:lvl1pPr>
              <a:defRPr sz="3600">
                <a:solidFill>
                  <a:srgbClr val="0B6FAD"/>
                </a:solidFill>
                <a:latin typeface="Franklin Gothic Heavy" panose="020B0903020102020204" pitchFamily="34" charset="0"/>
              </a:defRPr>
            </a:lvl1pPr>
          </a:lstStyle>
          <a:p>
            <a:r>
              <a:rPr lang="en-US"/>
              <a:t>Content Title</a:t>
            </a:r>
          </a:p>
        </p:txBody>
      </p:sp>
      <p:sp>
        <p:nvSpPr>
          <p:cNvPr id="3" name="Picture Placeholder 2">
            <a:extLst>
              <a:ext uri="{FF2B5EF4-FFF2-40B4-BE49-F238E27FC236}">
                <a16:creationId xmlns:a16="http://schemas.microsoft.com/office/drawing/2014/main" id="{8B15C857-3C3A-AFD7-D6F4-53BB8F77031D}"/>
              </a:ext>
            </a:extLst>
          </p:cNvPr>
          <p:cNvSpPr>
            <a:spLocks noGrp="1"/>
          </p:cNvSpPr>
          <p:nvPr>
            <p:ph type="pic" idx="1"/>
          </p:nvPr>
        </p:nvSpPr>
        <p:spPr>
          <a:xfrm>
            <a:off x="7474688" y="1436349"/>
            <a:ext cx="3880700" cy="4716088"/>
          </a:xfrm>
          <a:prstGeom prst="rect">
            <a:avLst/>
          </a:prstGeo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Rectangle 8">
            <a:extLst>
              <a:ext uri="{FF2B5EF4-FFF2-40B4-BE49-F238E27FC236}">
                <a16:creationId xmlns:a16="http://schemas.microsoft.com/office/drawing/2014/main" id="{2FD21B2A-A29E-BABE-9141-7209BAA43DD0}"/>
              </a:ext>
              <a:ext uri="{C183D7F6-B498-43B3-948B-1728B52AA6E4}">
                <adec:decorative xmlns:adec="http://schemas.microsoft.com/office/drawing/2017/decorative" val="1"/>
              </a:ext>
            </a:extLst>
          </p:cNvPr>
          <p:cNvSpPr/>
          <p:nvPr userDrawn="1"/>
        </p:nvSpPr>
        <p:spPr>
          <a:xfrm>
            <a:off x="0" y="6393425"/>
            <a:ext cx="9309293" cy="47123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cxnSp>
        <p:nvCxnSpPr>
          <p:cNvPr id="10" name="Straight Connector 9">
            <a:extLst>
              <a:ext uri="{FF2B5EF4-FFF2-40B4-BE49-F238E27FC236}">
                <a16:creationId xmlns:a16="http://schemas.microsoft.com/office/drawing/2014/main" id="{6C97530F-7CC1-1E59-73FF-B52705FD19A3}"/>
              </a:ext>
              <a:ext uri="{C183D7F6-B498-43B3-948B-1728B52AA6E4}">
                <adec:decorative xmlns:adec="http://schemas.microsoft.com/office/drawing/2017/decorative" val="1"/>
              </a:ext>
            </a:extLst>
          </p:cNvPr>
          <p:cNvCxnSpPr>
            <a:cxnSpLocks/>
          </p:cNvCxnSpPr>
          <p:nvPr userDrawn="1"/>
        </p:nvCxnSpPr>
        <p:spPr>
          <a:xfrm>
            <a:off x="9510099"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17455F8-BB9E-F22C-BB61-71729BED79DC}"/>
              </a:ext>
              <a:ext uri="{C183D7F6-B498-43B3-948B-1728B52AA6E4}">
                <adec:decorative xmlns:adec="http://schemas.microsoft.com/office/drawing/2017/decorative" val="1"/>
              </a:ext>
            </a:extLst>
          </p:cNvPr>
          <p:cNvCxnSpPr>
            <a:cxnSpLocks/>
          </p:cNvCxnSpPr>
          <p:nvPr userDrawn="1"/>
        </p:nvCxnSpPr>
        <p:spPr>
          <a:xfrm>
            <a:off x="9710266" y="6400800"/>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3C343E-E1D4-4792-43DA-E723B918B427}"/>
              </a:ext>
              <a:ext uri="{C183D7F6-B498-43B3-948B-1728B52AA6E4}">
                <adec:decorative xmlns:adec="http://schemas.microsoft.com/office/drawing/2017/decorative" val="1"/>
              </a:ext>
            </a:extLst>
          </p:cNvPr>
          <p:cNvCxnSpPr>
            <a:cxnSpLocks/>
          </p:cNvCxnSpPr>
          <p:nvPr userDrawn="1"/>
        </p:nvCxnSpPr>
        <p:spPr>
          <a:xfrm>
            <a:off x="9912867"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550D96C-0E03-5553-BC0B-F89AA6599098}"/>
              </a:ext>
              <a:ext uri="{C183D7F6-B498-43B3-948B-1728B52AA6E4}">
                <adec:decorative xmlns:adec="http://schemas.microsoft.com/office/drawing/2017/decorative" val="1"/>
              </a:ext>
            </a:extLst>
          </p:cNvPr>
          <p:cNvCxnSpPr>
            <a:cxnSpLocks/>
          </p:cNvCxnSpPr>
          <p:nvPr userDrawn="1"/>
        </p:nvCxnSpPr>
        <p:spPr>
          <a:xfrm>
            <a:off x="10109606" y="6400800"/>
            <a:ext cx="459383" cy="461980"/>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1838331-FB57-3BFB-70B5-11CC114380F3}"/>
              </a:ext>
              <a:ext uri="{C183D7F6-B498-43B3-948B-1728B52AA6E4}">
                <adec:decorative xmlns:adec="http://schemas.microsoft.com/office/drawing/2017/decorative" val="1"/>
              </a:ext>
            </a:extLst>
          </p:cNvPr>
          <p:cNvCxnSpPr>
            <a:cxnSpLocks/>
          </p:cNvCxnSpPr>
          <p:nvPr userDrawn="1"/>
        </p:nvCxnSpPr>
        <p:spPr>
          <a:xfrm>
            <a:off x="10307055" y="6400081"/>
            <a:ext cx="461962" cy="464574"/>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FBBDC3-6FEC-AD3D-41AB-FD19C69B8050}"/>
              </a:ext>
              <a:ext uri="{C183D7F6-B498-43B3-948B-1728B52AA6E4}">
                <adec:decorative xmlns:adec="http://schemas.microsoft.com/office/drawing/2017/decorative" val="1"/>
              </a:ext>
            </a:extLst>
          </p:cNvPr>
          <p:cNvCxnSpPr>
            <a:cxnSpLocks/>
          </p:cNvCxnSpPr>
          <p:nvPr userDrawn="1"/>
        </p:nvCxnSpPr>
        <p:spPr>
          <a:xfrm>
            <a:off x="10507222" y="6400800"/>
            <a:ext cx="458164" cy="46075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A86DE1-95D6-D2B2-5B78-C4CEB74D4265}"/>
              </a:ext>
              <a:ext uri="{C183D7F6-B498-43B3-948B-1728B52AA6E4}">
                <adec:decorative xmlns:adec="http://schemas.microsoft.com/office/drawing/2017/decorative" val="1"/>
              </a:ext>
            </a:extLst>
          </p:cNvPr>
          <p:cNvCxnSpPr>
            <a:cxnSpLocks/>
          </p:cNvCxnSpPr>
          <p:nvPr userDrawn="1"/>
        </p:nvCxnSpPr>
        <p:spPr>
          <a:xfrm>
            <a:off x="10704671" y="6400081"/>
            <a:ext cx="459386" cy="4619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846625-91B6-FCBD-1B6B-59ECAFF0F6AF}"/>
              </a:ext>
              <a:ext uri="{C183D7F6-B498-43B3-948B-1728B52AA6E4}">
                <adec:decorative xmlns:adec="http://schemas.microsoft.com/office/drawing/2017/decorative" val="1"/>
              </a:ext>
            </a:extLst>
          </p:cNvPr>
          <p:cNvCxnSpPr>
            <a:cxnSpLocks/>
          </p:cNvCxnSpPr>
          <p:nvPr userDrawn="1"/>
        </p:nvCxnSpPr>
        <p:spPr>
          <a:xfrm>
            <a:off x="10903986" y="6402817"/>
            <a:ext cx="453083" cy="455645"/>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6E6CCE-1CE5-4D3F-E157-6E860396C607}"/>
              </a:ext>
              <a:ext uri="{C183D7F6-B498-43B3-948B-1728B52AA6E4}">
                <adec:decorative xmlns:adec="http://schemas.microsoft.com/office/drawing/2017/decorative" val="1"/>
              </a:ext>
            </a:extLst>
          </p:cNvPr>
          <p:cNvCxnSpPr>
            <a:cxnSpLocks/>
          </p:cNvCxnSpPr>
          <p:nvPr userDrawn="1"/>
        </p:nvCxnSpPr>
        <p:spPr>
          <a:xfrm>
            <a:off x="11098859" y="6402098"/>
            <a:ext cx="454231" cy="456799"/>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306675-A62A-3D95-E127-3A3FFF2384AF}"/>
              </a:ext>
              <a:ext uri="{C183D7F6-B498-43B3-948B-1728B52AA6E4}">
                <adec:decorative xmlns:adec="http://schemas.microsoft.com/office/drawing/2017/decorative" val="1"/>
              </a:ext>
            </a:extLst>
          </p:cNvPr>
          <p:cNvCxnSpPr>
            <a:cxnSpLocks/>
          </p:cNvCxnSpPr>
          <p:nvPr userDrawn="1"/>
        </p:nvCxnSpPr>
        <p:spPr>
          <a:xfrm>
            <a:off x="11293874" y="6402817"/>
            <a:ext cx="459241" cy="461838"/>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1A6808-E778-F7C6-8BD5-583B378A8CB4}"/>
              </a:ext>
              <a:ext uri="{C183D7F6-B498-43B3-948B-1728B52AA6E4}">
                <adec:decorative xmlns:adec="http://schemas.microsoft.com/office/drawing/2017/decorative" val="1"/>
              </a:ext>
            </a:extLst>
          </p:cNvPr>
          <p:cNvCxnSpPr>
            <a:cxnSpLocks/>
          </p:cNvCxnSpPr>
          <p:nvPr userDrawn="1"/>
        </p:nvCxnSpPr>
        <p:spPr>
          <a:xfrm>
            <a:off x="11493899" y="6402098"/>
            <a:ext cx="456810" cy="45939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4ADC00-0122-B4B8-8AED-026F354C7480}"/>
              </a:ext>
              <a:ext uri="{C183D7F6-B498-43B3-948B-1728B52AA6E4}">
                <adec:decorative xmlns:adec="http://schemas.microsoft.com/office/drawing/2017/decorative" val="1"/>
              </a:ext>
            </a:extLst>
          </p:cNvPr>
          <p:cNvCxnSpPr>
            <a:cxnSpLocks/>
          </p:cNvCxnSpPr>
          <p:nvPr userDrawn="1"/>
        </p:nvCxnSpPr>
        <p:spPr>
          <a:xfrm>
            <a:off x="11688062" y="6402817"/>
            <a:ext cx="452624" cy="45518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7796080-2DE6-0322-8B3B-C6F86545474A}"/>
              </a:ext>
              <a:ext uri="{C183D7F6-B498-43B3-948B-1728B52AA6E4}">
                <adec:decorative xmlns:adec="http://schemas.microsoft.com/office/drawing/2017/decorative" val="1"/>
              </a:ext>
            </a:extLst>
          </p:cNvPr>
          <p:cNvCxnSpPr>
            <a:cxnSpLocks/>
          </p:cNvCxnSpPr>
          <p:nvPr userDrawn="1"/>
        </p:nvCxnSpPr>
        <p:spPr>
          <a:xfrm>
            <a:off x="11888087" y="6402098"/>
            <a:ext cx="303913" cy="305631"/>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CDA5B02-45A3-DC9D-5BFC-BE76FB4572F5}"/>
              </a:ext>
              <a:ext uri="{C183D7F6-B498-43B3-948B-1728B52AA6E4}">
                <adec:decorative xmlns:adec="http://schemas.microsoft.com/office/drawing/2017/decorative" val="1"/>
              </a:ext>
            </a:extLst>
          </p:cNvPr>
          <p:cNvCxnSpPr>
            <a:cxnSpLocks/>
          </p:cNvCxnSpPr>
          <p:nvPr userDrawn="1"/>
        </p:nvCxnSpPr>
        <p:spPr>
          <a:xfrm>
            <a:off x="12085678" y="6402817"/>
            <a:ext cx="106322" cy="106923"/>
          </a:xfrm>
          <a:prstGeom prst="line">
            <a:avLst/>
          </a:prstGeom>
          <a:ln w="38100"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EE483278-4762-1CF6-1269-20C135A55EE4}"/>
              </a:ext>
              <a:ext uri="{C183D7F6-B498-43B3-948B-1728B52AA6E4}">
                <adec:decorative xmlns:adec="http://schemas.microsoft.com/office/drawing/2017/decorative" val="1"/>
              </a:ext>
            </a:extLst>
          </p:cNvPr>
          <p:cNvSpPr/>
          <p:nvPr userDrawn="1"/>
        </p:nvSpPr>
        <p:spPr>
          <a:xfrm rot="13500000">
            <a:off x="9089738" y="6576324"/>
            <a:ext cx="667309" cy="338501"/>
          </a:xfrm>
          <a:prstGeom prst="triangle">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01E51631-1862-617B-4577-FC18F662E8E6}"/>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latin typeface="Franklin Gothic Book" panose="020B0503020102020204" pitchFamily="34" charset="0"/>
              </a:rPr>
              <a:pPr/>
              <a:t>‹#›</a:t>
            </a:fld>
            <a:endParaRPr lang="en-US">
              <a:latin typeface="Franklin Gothic Book" panose="020B0503020102020204" pitchFamily="34" charset="0"/>
            </a:endParaRPr>
          </a:p>
        </p:txBody>
      </p:sp>
      <p:pic>
        <p:nvPicPr>
          <p:cNvPr id="6" name="Graphic 5">
            <a:extLst>
              <a:ext uri="{FF2B5EF4-FFF2-40B4-BE49-F238E27FC236}">
                <a16:creationId xmlns:a16="http://schemas.microsoft.com/office/drawing/2014/main" id="{725887E5-14C7-0B89-2939-21B3F28ED7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71980" y="6446477"/>
            <a:ext cx="1743175" cy="365125"/>
          </a:xfrm>
          <a:prstGeom prst="rect">
            <a:avLst/>
          </a:prstGeom>
        </p:spPr>
      </p:pic>
      <p:sp>
        <p:nvSpPr>
          <p:cNvPr id="28" name="Text Placeholder 33">
            <a:extLst>
              <a:ext uri="{FF2B5EF4-FFF2-40B4-BE49-F238E27FC236}">
                <a16:creationId xmlns:a16="http://schemas.microsoft.com/office/drawing/2014/main" id="{1E84AFB5-1A03-D3D8-9FA9-56C2DEB0913B}"/>
              </a:ext>
            </a:extLst>
          </p:cNvPr>
          <p:cNvSpPr>
            <a:spLocks noGrp="1"/>
          </p:cNvSpPr>
          <p:nvPr>
            <p:ph type="body" sz="quarter" idx="15" hasCustomPrompt="1"/>
          </p:nvPr>
        </p:nvSpPr>
        <p:spPr>
          <a:xfrm>
            <a:off x="767735" y="1437350"/>
            <a:ext cx="6473037" cy="4716088"/>
          </a:xfrm>
          <a:prstGeom prst="rect">
            <a:avLst/>
          </a:prstGeom>
        </p:spPr>
        <p:txBody>
          <a:bodyPr/>
          <a:lstStyle>
            <a:lvl1pPr>
              <a:defRPr sz="2000">
                <a:latin typeface="Franklin Gothic Book" panose="020B0503020102020204" pitchFamily="34" charset="0"/>
              </a:defRPr>
            </a:lvl1pPr>
            <a:lvl2pPr marL="685800" indent="-228600">
              <a:buFont typeface="Courier New" panose="02070309020205020404" pitchFamily="49" charset="0"/>
              <a:buChar char="o"/>
              <a:defRPr sz="2000">
                <a:latin typeface="Franklin Gothic Book" panose="020B0503020102020204" pitchFamily="34" charset="0"/>
              </a:defRPr>
            </a:lvl2pPr>
            <a:lvl3pPr marL="1143000" indent="-228600">
              <a:buFont typeface="Wingdings" panose="05000000000000000000" pitchFamily="2" charset="2"/>
              <a:buChar char="Ø"/>
              <a:defRPr sz="20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stStyle>
          <a:p>
            <a:pPr lvl="0"/>
            <a:r>
              <a:rPr lang="en-US"/>
              <a:t>Bullet level 1</a:t>
            </a:r>
          </a:p>
          <a:p>
            <a:pPr lvl="1"/>
            <a:r>
              <a:rPr lang="en-US"/>
              <a:t>Bullet level 2</a:t>
            </a:r>
          </a:p>
          <a:p>
            <a:pPr lvl="2"/>
            <a:r>
              <a:rPr lang="en-US"/>
              <a:t>Bullet level 3</a:t>
            </a:r>
          </a:p>
        </p:txBody>
      </p:sp>
    </p:spTree>
    <p:extLst>
      <p:ext uri="{BB962C8B-B14F-4D97-AF65-F5344CB8AC3E}">
        <p14:creationId xmlns:p14="http://schemas.microsoft.com/office/powerpoint/2010/main" val="2871964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419050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8ED4C4E-95E2-69CC-1FE7-AF9797A41F14}"/>
              </a:ext>
              <a:ext uri="{C183D7F6-B498-43B3-948B-1728B52AA6E4}">
                <adec:decorative xmlns:adec="http://schemas.microsoft.com/office/drawing/2017/decorative" val="1"/>
              </a:ext>
            </a:extLst>
          </p:cNvPr>
          <p:cNvSpPr/>
          <p:nvPr userDrawn="1"/>
        </p:nvSpPr>
        <p:spPr>
          <a:xfrm>
            <a:off x="9531649" y="0"/>
            <a:ext cx="2660351" cy="6858000"/>
          </a:xfrm>
          <a:prstGeom prst="rect">
            <a:avLst/>
          </a:prstGeom>
          <a:solidFill>
            <a:srgbClr val="0B6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73E087-3A94-847A-30C3-E46438253E0A}"/>
              </a:ext>
            </a:extLst>
          </p:cNvPr>
          <p:cNvSpPr>
            <a:spLocks noGrp="1"/>
          </p:cNvSpPr>
          <p:nvPr>
            <p:ph type="title" hasCustomPrompt="1"/>
          </p:nvPr>
        </p:nvSpPr>
        <p:spPr>
          <a:xfrm>
            <a:off x="762000" y="3119461"/>
            <a:ext cx="7166809" cy="1310962"/>
          </a:xfrm>
          <a:prstGeom prst="rect">
            <a:avLst/>
          </a:prstGeom>
        </p:spPr>
        <p:txBody>
          <a:bodyPr anchor="t"/>
          <a:lstStyle>
            <a:lvl1pPr>
              <a:defRPr sz="4800">
                <a:solidFill>
                  <a:srgbClr val="00205C"/>
                </a:solidFill>
                <a:latin typeface="Franklin Gothic Demi" panose="020B0703020102020204" pitchFamily="34" charset="0"/>
              </a:defRPr>
            </a:lvl1pPr>
          </a:lstStyle>
          <a:p>
            <a:r>
              <a:rPr lang="en-US"/>
              <a:t>Section Header</a:t>
            </a:r>
          </a:p>
        </p:txBody>
      </p:sp>
      <p:sp>
        <p:nvSpPr>
          <p:cNvPr id="3" name="Text Placeholder 2">
            <a:extLst>
              <a:ext uri="{FF2B5EF4-FFF2-40B4-BE49-F238E27FC236}">
                <a16:creationId xmlns:a16="http://schemas.microsoft.com/office/drawing/2014/main" id="{33F3DB8C-68F3-79B5-3100-E780B693E998}"/>
              </a:ext>
            </a:extLst>
          </p:cNvPr>
          <p:cNvSpPr>
            <a:spLocks noGrp="1"/>
          </p:cNvSpPr>
          <p:nvPr>
            <p:ph type="body" idx="1" hasCustomPrompt="1"/>
          </p:nvPr>
        </p:nvSpPr>
        <p:spPr>
          <a:xfrm>
            <a:off x="762000" y="4553368"/>
            <a:ext cx="5561127" cy="608180"/>
          </a:xfrm>
          <a:prstGeom prst="rect">
            <a:avLst/>
          </a:prstGeom>
        </p:spPr>
        <p:txBody>
          <a:bodyPr/>
          <a:lstStyle>
            <a:lvl1pPr marL="0" indent="0">
              <a:buNone/>
              <a:defRPr sz="2400">
                <a:solidFill>
                  <a:srgbClr val="0B6FAD"/>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description</a:t>
            </a:r>
          </a:p>
        </p:txBody>
      </p:sp>
      <p:cxnSp>
        <p:nvCxnSpPr>
          <p:cNvPr id="9" name="Straight Connector 8">
            <a:extLst>
              <a:ext uri="{FF2B5EF4-FFF2-40B4-BE49-F238E27FC236}">
                <a16:creationId xmlns:a16="http://schemas.microsoft.com/office/drawing/2014/main" id="{2DB0502B-283C-DE64-E2B4-77CE1D86E95E}"/>
              </a:ext>
              <a:ext uri="{C183D7F6-B498-43B3-948B-1728B52AA6E4}">
                <adec:decorative xmlns:adec="http://schemas.microsoft.com/office/drawing/2017/decorative" val="1"/>
              </a:ext>
            </a:extLst>
          </p:cNvPr>
          <p:cNvCxnSpPr/>
          <p:nvPr userDrawn="1"/>
        </p:nvCxnSpPr>
        <p:spPr>
          <a:xfrm>
            <a:off x="930444" y="3059300"/>
            <a:ext cx="5887452" cy="0"/>
          </a:xfrm>
          <a:prstGeom prst="line">
            <a:avLst/>
          </a:prstGeom>
          <a:ln w="50800" cap="rnd">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AECDC52F-5802-8D90-E605-CB8155940B01}"/>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 t="1" r="77913" b="52251"/>
          <a:stretch/>
        </p:blipFill>
        <p:spPr>
          <a:xfrm>
            <a:off x="756937" y="6375068"/>
            <a:ext cx="322952" cy="278425"/>
          </a:xfrm>
          <a:prstGeom prst="rect">
            <a:avLst/>
          </a:prstGeom>
        </p:spPr>
      </p:pic>
      <p:sp>
        <p:nvSpPr>
          <p:cNvPr id="10" name="TextBox 9">
            <a:extLst>
              <a:ext uri="{FF2B5EF4-FFF2-40B4-BE49-F238E27FC236}">
                <a16:creationId xmlns:a16="http://schemas.microsoft.com/office/drawing/2014/main" id="{04589A76-7A2E-E439-D7DC-1F17C12B4B48}"/>
              </a:ext>
            </a:extLst>
          </p:cNvPr>
          <p:cNvSpPr txBox="1"/>
          <p:nvPr userDrawn="1"/>
        </p:nvSpPr>
        <p:spPr>
          <a:xfrm>
            <a:off x="1107413" y="6383238"/>
            <a:ext cx="2660351" cy="253916"/>
          </a:xfrm>
          <a:prstGeom prst="rect">
            <a:avLst/>
          </a:prstGeom>
          <a:noFill/>
        </p:spPr>
        <p:txBody>
          <a:bodyPr wrap="square" rtlCol="0">
            <a:spAutoFit/>
          </a:bodyPr>
          <a:lstStyle/>
          <a:p>
            <a:r>
              <a:rPr lang="en-US" sz="1050">
                <a:solidFill>
                  <a:schemeClr val="bg1"/>
                </a:solidFill>
              </a:rPr>
              <a:t>FEDERAL TRANSIT ADMINISTRATION</a:t>
            </a:r>
          </a:p>
        </p:txBody>
      </p:sp>
      <p:sp>
        <p:nvSpPr>
          <p:cNvPr id="27" name="Slide Number Placeholder 5">
            <a:extLst>
              <a:ext uri="{FF2B5EF4-FFF2-40B4-BE49-F238E27FC236}">
                <a16:creationId xmlns:a16="http://schemas.microsoft.com/office/drawing/2014/main" id="{BBA40850-031E-E558-C3AE-A03B66CDE541}"/>
              </a:ext>
            </a:extLst>
          </p:cNvPr>
          <p:cNvSpPr txBox="1">
            <a:spLocks/>
          </p:cNvSpPr>
          <p:nvPr userDrawn="1"/>
        </p:nvSpPr>
        <p:spPr>
          <a:xfrm>
            <a:off x="10371906" y="6351612"/>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endParaRPr lang="en-US">
              <a:latin typeface="Franklin Gothic Book" panose="020B0503020102020204" pitchFamily="34" charset="0"/>
            </a:endParaRPr>
          </a:p>
        </p:txBody>
      </p:sp>
      <p:sp>
        <p:nvSpPr>
          <p:cNvPr id="28" name="Slide Number Placeholder 5">
            <a:extLst>
              <a:ext uri="{FF2B5EF4-FFF2-40B4-BE49-F238E27FC236}">
                <a16:creationId xmlns:a16="http://schemas.microsoft.com/office/drawing/2014/main" id="{DB7C56F5-63FE-C6BA-7671-7796E7F92B8A}"/>
              </a:ext>
            </a:extLst>
          </p:cNvPr>
          <p:cNvSpPr txBox="1">
            <a:spLocks/>
          </p:cNvSpPr>
          <p:nvPr userDrawn="1"/>
        </p:nvSpPr>
        <p:spPr>
          <a:xfrm>
            <a:off x="137555" y="6433500"/>
            <a:ext cx="509649" cy="365125"/>
          </a:xfrm>
          <a:prstGeom prst="rect">
            <a:avLst/>
          </a:prstGeom>
        </p:spPr>
        <p:txBody>
          <a:bodyPr/>
          <a:lstStyle>
            <a:defPPr>
              <a:defRPr lang="en-US"/>
            </a:defPPr>
            <a:lvl1pPr algn="l" defTabSz="457200" rtl="0" fontAlgn="base">
              <a:spcBef>
                <a:spcPct val="0"/>
              </a:spcBef>
              <a:spcAft>
                <a:spcPct val="0"/>
              </a:spcAft>
              <a:defRPr kern="1200">
                <a:solidFill>
                  <a:schemeClr val="bg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fld id="{6485AF2D-6FF2-4974-BB17-433C0311E690}" type="slidenum">
              <a:rPr lang="en-US" smtClean="0">
                <a:solidFill>
                  <a:schemeClr val="tx1">
                    <a:lumMod val="65000"/>
                    <a:lumOff val="35000"/>
                  </a:schemeClr>
                </a:solidFill>
                <a:latin typeface="Franklin Gothic Book" panose="020B0503020102020204" pitchFamily="34" charset="0"/>
              </a:rPr>
              <a:pPr/>
              <a:t>‹#›</a:t>
            </a:fld>
            <a:endParaRPr lang="en-US">
              <a:solidFill>
                <a:schemeClr val="tx1">
                  <a:lumMod val="65000"/>
                  <a:lumOff val="35000"/>
                </a:schemeClr>
              </a:solidFill>
              <a:latin typeface="Franklin Gothic Book" panose="020B0503020102020204" pitchFamily="34" charset="0"/>
            </a:endParaRPr>
          </a:p>
        </p:txBody>
      </p:sp>
      <p:sp>
        <p:nvSpPr>
          <p:cNvPr id="12" name="Hexagon 11">
            <a:extLst>
              <a:ext uri="{FF2B5EF4-FFF2-40B4-BE49-F238E27FC236}">
                <a16:creationId xmlns:a16="http://schemas.microsoft.com/office/drawing/2014/main" id="{52870AF4-E0E9-47B8-08AC-7C93D44CBFA5}"/>
              </a:ext>
              <a:ext uri="{C183D7F6-B498-43B3-948B-1728B52AA6E4}">
                <adec:decorative xmlns:adec="http://schemas.microsoft.com/office/drawing/2017/decorative" val="1"/>
              </a:ext>
            </a:extLst>
          </p:cNvPr>
          <p:cNvSpPr/>
          <p:nvPr userDrawn="1"/>
        </p:nvSpPr>
        <p:spPr>
          <a:xfrm rot="5400000">
            <a:off x="7501575" y="2056446"/>
            <a:ext cx="5676533" cy="2743858"/>
          </a:xfrm>
          <a:prstGeom prst="hexagon">
            <a:avLst>
              <a:gd name="adj" fmla="val 28610"/>
              <a:gd name="vf" fmla="val 115470"/>
            </a:avLst>
          </a:prstGeom>
          <a:noFill/>
          <a:ln w="38100">
            <a:solidFill>
              <a:srgbClr val="0F9A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ln>
                <a:noFill/>
              </a:ln>
            </a:endParaRPr>
          </a:p>
        </p:txBody>
      </p:sp>
      <p:sp>
        <p:nvSpPr>
          <p:cNvPr id="11" name="Hexagon 10">
            <a:extLst>
              <a:ext uri="{FF2B5EF4-FFF2-40B4-BE49-F238E27FC236}">
                <a16:creationId xmlns:a16="http://schemas.microsoft.com/office/drawing/2014/main" id="{D0B0D6CA-18A4-892E-5BED-1C96EC8F2C6A}"/>
              </a:ext>
              <a:ext uri="{C183D7F6-B498-43B3-948B-1728B52AA6E4}">
                <adec:decorative xmlns:adec="http://schemas.microsoft.com/office/drawing/2017/decorative" val="1"/>
              </a:ext>
            </a:extLst>
          </p:cNvPr>
          <p:cNvSpPr/>
          <p:nvPr userDrawn="1"/>
        </p:nvSpPr>
        <p:spPr>
          <a:xfrm rot="5400000">
            <a:off x="7371888" y="2000254"/>
            <a:ext cx="5808928" cy="2857499"/>
          </a:xfrm>
          <a:prstGeom prst="hexagon">
            <a:avLst>
              <a:gd name="adj" fmla="val 28610"/>
              <a:gd name="vf" fmla="val 115470"/>
            </a:avLst>
          </a:pr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pic>
        <p:nvPicPr>
          <p:cNvPr id="4" name="Graphic 3">
            <a:extLst>
              <a:ext uri="{FF2B5EF4-FFF2-40B4-BE49-F238E27FC236}">
                <a16:creationId xmlns:a16="http://schemas.microsoft.com/office/drawing/2014/main" id="{6AC3216D-6AE2-7BC3-AB21-9981262B7D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9895" y="5923132"/>
            <a:ext cx="2628779" cy="550623"/>
          </a:xfrm>
          <a:prstGeom prst="rect">
            <a:avLst/>
          </a:prstGeom>
        </p:spPr>
      </p:pic>
    </p:spTree>
    <p:extLst>
      <p:ext uri="{BB962C8B-B14F-4D97-AF65-F5344CB8AC3E}">
        <p14:creationId xmlns:p14="http://schemas.microsoft.com/office/powerpoint/2010/main" val="4190509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7835"/>
      </p:ext>
    </p:extLst>
  </p:cSld>
  <p:clrMap bg1="lt1" tx1="dk1" bg2="lt2" tx2="dk2" accent1="accent1" accent2="accent2" accent3="accent3" accent4="accent4" accent5="accent5" accent6="accent6" hlink="hlink" folHlink="folHlink"/>
  <p:sldLayoutIdLst>
    <p:sldLayoutId id="2147483873" r:id="rId1"/>
    <p:sldLayoutId id="2147483869" r:id="rId2"/>
    <p:sldLayoutId id="2147483868" r:id="rId3"/>
    <p:sldLayoutId id="2147483892" r:id="rId4"/>
    <p:sldLayoutId id="2147483893" r:id="rId5"/>
    <p:sldLayoutId id="2147483894" r:id="rId6"/>
    <p:sldLayoutId id="2147483885" r:id="rId7"/>
    <p:sldLayoutId id="2147483886" r:id="rId8"/>
    <p:sldLayoutId id="2147483895" r:id="rId9"/>
    <p:sldLayoutId id="2147483887"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userDrawn="1">
          <p15:clr>
            <a:srgbClr val="F26B43"/>
          </p15:clr>
        </p15:guide>
        <p15:guide id="2" pos="4992" userDrawn="1">
          <p15:clr>
            <a:srgbClr val="F26B43"/>
          </p15:clr>
        </p15:guide>
        <p15:guide id="3" orient="horz" pos="216" userDrawn="1">
          <p15:clr>
            <a:srgbClr val="F26B43"/>
          </p15:clr>
        </p15:guide>
        <p15:guide id="4" orient="horz" pos="840" userDrawn="1">
          <p15:clr>
            <a:srgbClr val="F26B43"/>
          </p15:clr>
        </p15:guide>
        <p15:guide id="5" orient="horz" pos="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697835"/>
      </p:ext>
    </p:extLst>
  </p:cSld>
  <p:clrMap bg1="lt1" tx1="dk1" bg2="lt2" tx2="dk2" accent1="accent1" accent2="accent2" accent3="accent3" accent4="accent4" accent5="accent5" accent6="accent6" hlink="hlink" folHlink="folHlink"/>
  <p:sldLayoutIdLst>
    <p:sldLayoutId id="2147483882" r:id="rId1"/>
    <p:sldLayoutId id="2147483879" r:id="rId2"/>
    <p:sldLayoutId id="2147483878" r:id="rId3"/>
    <p:sldLayoutId id="2147483883" r:id="rId4"/>
    <p:sldLayoutId id="2147483870" r:id="rId5"/>
    <p:sldLayoutId id="2147483871" r:id="rId6"/>
    <p:sldLayoutId id="2147483872" r:id="rId7"/>
    <p:sldLayoutId id="2147483884" r:id="rId8"/>
    <p:sldLayoutId id="2147483874" r:id="rId9"/>
    <p:sldLayoutId id="2147483876" r:id="rId10"/>
    <p:sldLayoutId id="2147483877" r:id="rId11"/>
    <p:sldLayoutId id="2147483880"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0" userDrawn="1">
          <p15:clr>
            <a:srgbClr val="F26B43"/>
          </p15:clr>
        </p15:guide>
        <p15:guide id="2" pos="4992" userDrawn="1">
          <p15:clr>
            <a:srgbClr val="F26B43"/>
          </p15:clr>
        </p15:guide>
        <p15:guide id="3" orient="horz" pos="216" userDrawn="1">
          <p15:clr>
            <a:srgbClr val="F26B43"/>
          </p15:clr>
        </p15:guide>
        <p15:guide id="4" orient="horz" pos="840" userDrawn="1">
          <p15:clr>
            <a:srgbClr val="F26B43"/>
          </p15:clr>
        </p15:guide>
        <p15:guide id="5"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nsit.dot.gov/funding/grants/applying/fta-recipient-award-toolki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transit.dot.gov/regulations-and-programs/fta-circulars/fta-2024-circular-updat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fif"/></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01BD5E3E-DAEC-345C-637B-3FF3F947E8A3}"/>
              </a:ext>
            </a:extLst>
          </p:cNvPr>
          <p:cNvSpPr>
            <a:spLocks noGrp="1"/>
          </p:cNvSpPr>
          <p:nvPr>
            <p:ph type="ctrTitle"/>
          </p:nvPr>
        </p:nvSpPr>
        <p:spPr/>
        <p:txBody>
          <a:bodyPr lIns="91440" tIns="45720" rIns="91440" bIns="45720" anchor="b"/>
          <a:lstStyle/>
          <a:p>
            <a:r>
              <a:rPr lang="en-US" dirty="0">
                <a:latin typeface="Franklin Gothic Heavy"/>
              </a:rPr>
              <a:t>Federal Transit Administration</a:t>
            </a:r>
            <a:endParaRPr lang="en-US" dirty="0"/>
          </a:p>
        </p:txBody>
      </p:sp>
      <p:sp>
        <p:nvSpPr>
          <p:cNvPr id="21" name="Text Placeholder 20">
            <a:extLst>
              <a:ext uri="{FF2B5EF4-FFF2-40B4-BE49-F238E27FC236}">
                <a16:creationId xmlns:a16="http://schemas.microsoft.com/office/drawing/2014/main" id="{D6FD0E0B-2C98-4DD5-687B-D0BDD7B1E4DF}"/>
              </a:ext>
            </a:extLst>
          </p:cNvPr>
          <p:cNvSpPr>
            <a:spLocks noGrp="1"/>
          </p:cNvSpPr>
          <p:nvPr>
            <p:ph type="body" sz="quarter" idx="12"/>
          </p:nvPr>
        </p:nvSpPr>
        <p:spPr/>
        <p:txBody>
          <a:bodyPr lIns="91440" tIns="45720" rIns="91440" bIns="45720" anchor="t"/>
          <a:lstStyle/>
          <a:p>
            <a:r>
              <a:rPr lang="en-US" sz="1800" b="1" dirty="0">
                <a:effectLst/>
                <a:latin typeface="Aptos" panose="020B0004020202020204" pitchFamily="34" charset="0"/>
                <a:ea typeface="Aptos" panose="020B0004020202020204" pitchFamily="34" charset="0"/>
                <a:cs typeface="Times New Roman" panose="02020603050405020304" pitchFamily="18" charset="0"/>
              </a:rPr>
              <a:t>Tri-State Transit Conference 2025</a:t>
            </a:r>
            <a:endParaRPr lang="en-US" dirty="0"/>
          </a:p>
        </p:txBody>
      </p:sp>
      <p:sp>
        <p:nvSpPr>
          <p:cNvPr id="20" name="Text Placeholder 19">
            <a:extLst>
              <a:ext uri="{FF2B5EF4-FFF2-40B4-BE49-F238E27FC236}">
                <a16:creationId xmlns:a16="http://schemas.microsoft.com/office/drawing/2014/main" id="{8073A365-3BC3-14C1-52CA-BAF4EAE6ADE6}"/>
              </a:ext>
            </a:extLst>
          </p:cNvPr>
          <p:cNvSpPr>
            <a:spLocks noGrp="1"/>
          </p:cNvSpPr>
          <p:nvPr>
            <p:ph type="body" sz="quarter" idx="11"/>
          </p:nvPr>
        </p:nvSpPr>
        <p:spPr/>
        <p:txBody>
          <a:bodyPr lIns="91440" tIns="45720" rIns="91440" bIns="45720" anchor="t"/>
          <a:lstStyle/>
          <a:p>
            <a:r>
              <a:rPr lang="en-US" dirty="0">
                <a:solidFill>
                  <a:schemeClr val="bg2">
                    <a:lumMod val="10000"/>
                  </a:schemeClr>
                </a:solidFill>
              </a:rPr>
              <a:t>Portland, ME</a:t>
            </a:r>
          </a:p>
        </p:txBody>
      </p:sp>
      <p:sp>
        <p:nvSpPr>
          <p:cNvPr id="6" name="Date Placeholder 5">
            <a:extLst>
              <a:ext uri="{FF2B5EF4-FFF2-40B4-BE49-F238E27FC236}">
                <a16:creationId xmlns:a16="http://schemas.microsoft.com/office/drawing/2014/main" id="{D4F9DEC0-47B5-6290-16B4-FD4886C09BA8}"/>
              </a:ext>
            </a:extLst>
          </p:cNvPr>
          <p:cNvSpPr>
            <a:spLocks noGrp="1"/>
          </p:cNvSpPr>
          <p:nvPr>
            <p:ph type="dt" sz="half" idx="10"/>
          </p:nvPr>
        </p:nvSpPr>
        <p:spPr/>
        <p:txBody>
          <a:bodyPr/>
          <a:lstStyle/>
          <a:p>
            <a:r>
              <a:rPr lang="en-US" dirty="0">
                <a:solidFill>
                  <a:schemeClr val="bg2">
                    <a:lumMod val="10000"/>
                  </a:schemeClr>
                </a:solidFill>
              </a:rPr>
              <a:t>September 4-5, 2025</a:t>
            </a:r>
          </a:p>
        </p:txBody>
      </p:sp>
      <p:pic>
        <p:nvPicPr>
          <p:cNvPr id="2" name="Picture 1">
            <a:extLst>
              <a:ext uri="{FF2B5EF4-FFF2-40B4-BE49-F238E27FC236}">
                <a16:creationId xmlns:a16="http://schemas.microsoft.com/office/drawing/2014/main" id="{2854153B-F53C-0E5C-3F07-386F87D9C5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208964" y="515394"/>
            <a:ext cx="3581592" cy="5912703"/>
          </a:xfrm>
          <a:prstGeom prst="rect">
            <a:avLst/>
          </a:prstGeom>
        </p:spPr>
      </p:pic>
      <p:sp>
        <p:nvSpPr>
          <p:cNvPr id="3" name="Rectangle 2">
            <a:extLst>
              <a:ext uri="{FF2B5EF4-FFF2-40B4-BE49-F238E27FC236}">
                <a16:creationId xmlns:a16="http://schemas.microsoft.com/office/drawing/2014/main" id="{2D219407-49BD-F5EA-6521-64982AD89E42}"/>
              </a:ext>
              <a:ext uri="{C183D7F6-B498-43B3-948B-1728B52AA6E4}">
                <adec:decorative xmlns:adec="http://schemas.microsoft.com/office/drawing/2017/decorative" val="1"/>
              </a:ext>
            </a:extLst>
          </p:cNvPr>
          <p:cNvSpPr/>
          <p:nvPr/>
        </p:nvSpPr>
        <p:spPr>
          <a:xfrm>
            <a:off x="8372162" y="646075"/>
            <a:ext cx="3574494" cy="5912703"/>
          </a:xfrm>
          <a:prstGeom prst="rect">
            <a:avLst/>
          </a:prstGeom>
          <a:noFill/>
          <a:ln w="28575">
            <a:solidFill>
              <a:srgbClr val="0D81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a:t>
            </a:r>
          </a:p>
        </p:txBody>
      </p:sp>
    </p:spTree>
    <p:extLst>
      <p:ext uri="{BB962C8B-B14F-4D97-AF65-F5344CB8AC3E}">
        <p14:creationId xmlns:p14="http://schemas.microsoft.com/office/powerpoint/2010/main" val="102513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8FA32B-AFC8-7871-3E40-EDC99BB95430}"/>
              </a:ext>
            </a:extLst>
          </p:cNvPr>
          <p:cNvSpPr>
            <a:spLocks noGrp="1"/>
          </p:cNvSpPr>
          <p:nvPr>
            <p:ph type="title"/>
          </p:nvPr>
        </p:nvSpPr>
        <p:spPr>
          <a:xfrm>
            <a:off x="310534" y="133988"/>
            <a:ext cx="10700365" cy="953031"/>
          </a:xfrm>
        </p:spPr>
        <p:txBody>
          <a:bodyPr/>
          <a:lstStyle/>
          <a:p>
            <a:pPr algn="ctr"/>
            <a:r>
              <a:rPr lang="en-US">
                <a:solidFill>
                  <a:srgbClr val="0070C0"/>
                </a:solidFill>
              </a:rPr>
              <a:t>Upcoming NOFOs</a:t>
            </a:r>
          </a:p>
        </p:txBody>
      </p:sp>
      <p:graphicFrame>
        <p:nvGraphicFramePr>
          <p:cNvPr id="2" name="Table 1">
            <a:extLst>
              <a:ext uri="{FF2B5EF4-FFF2-40B4-BE49-F238E27FC236}">
                <a16:creationId xmlns:a16="http://schemas.microsoft.com/office/drawing/2014/main" id="{AA73DFEC-C53A-047F-CAA7-05E3DC919AC8}"/>
              </a:ext>
            </a:extLst>
          </p:cNvPr>
          <p:cNvGraphicFramePr>
            <a:graphicFrameLocks noGrp="1"/>
          </p:cNvGraphicFramePr>
          <p:nvPr>
            <p:extLst>
              <p:ext uri="{D42A27DB-BD31-4B8C-83A1-F6EECF244321}">
                <p14:modId xmlns:p14="http://schemas.microsoft.com/office/powerpoint/2010/main" val="454992906"/>
              </p:ext>
            </p:extLst>
          </p:nvPr>
        </p:nvGraphicFramePr>
        <p:xfrm>
          <a:off x="1000410" y="1639287"/>
          <a:ext cx="9320611" cy="3283039"/>
        </p:xfrm>
        <a:graphic>
          <a:graphicData uri="http://schemas.openxmlformats.org/drawingml/2006/table">
            <a:tbl>
              <a:tblPr firstRow="1" bandRow="1">
                <a:tableStyleId>{5C22544A-7EE6-4342-B048-85BDC9FD1C3A}</a:tableStyleId>
              </a:tblPr>
              <a:tblGrid>
                <a:gridCol w="5215213">
                  <a:extLst>
                    <a:ext uri="{9D8B030D-6E8A-4147-A177-3AD203B41FA5}">
                      <a16:colId xmlns:a16="http://schemas.microsoft.com/office/drawing/2014/main" val="1955537888"/>
                    </a:ext>
                  </a:extLst>
                </a:gridCol>
                <a:gridCol w="4105398">
                  <a:extLst>
                    <a:ext uri="{9D8B030D-6E8A-4147-A177-3AD203B41FA5}">
                      <a16:colId xmlns:a16="http://schemas.microsoft.com/office/drawing/2014/main" val="159773415"/>
                    </a:ext>
                  </a:extLst>
                </a:gridCol>
              </a:tblGrid>
              <a:tr h="500488">
                <a:tc gridSpan="2">
                  <a:txBody>
                    <a:bodyPr/>
                    <a:lstStyle/>
                    <a:p>
                      <a:pPr algn="l" fontAlgn="t"/>
                      <a:endParaRPr lang="en-US" dirty="0">
                        <a:effectLst/>
                        <a:latin typeface="Source Sans Pro"/>
                      </a:endParaRPr>
                    </a:p>
                  </a:txBody>
                  <a:tcPr marL="0" marR="0" marT="0" marB="0" anchor="ctr"/>
                </a:tc>
                <a:tc hMerge="1">
                  <a:txBody>
                    <a:bodyPr/>
                    <a:lstStyle/>
                    <a:p>
                      <a:pPr algn="ctr" fontAlgn="t"/>
                      <a:endParaRPr lang="en-US">
                        <a:effectLst/>
                        <a:latin typeface="Source Sans Pro" panose="020B0503030403020204" pitchFamily="34" charset="0"/>
                      </a:endParaRPr>
                    </a:p>
                  </a:txBody>
                  <a:tcPr marL="0" marR="0" marT="0" marB="0" anchor="ctr"/>
                </a:tc>
                <a:extLst>
                  <a:ext uri="{0D108BD9-81ED-4DB2-BD59-A6C34878D82A}">
                    <a16:rowId xmlns:a16="http://schemas.microsoft.com/office/drawing/2014/main" val="1499467032"/>
                  </a:ext>
                </a:extLst>
              </a:tr>
              <a:tr h="515422">
                <a:tc>
                  <a:txBody>
                    <a:bodyPr/>
                    <a:lstStyle/>
                    <a:p>
                      <a:pPr algn="ctr" fontAlgn="t"/>
                      <a:r>
                        <a:rPr lang="en-US" sz="2000" b="1" dirty="0">
                          <a:effectLst/>
                          <a:latin typeface="Source Sans Pro"/>
                        </a:rPr>
                        <a:t>NOFO</a:t>
                      </a:r>
                      <a:endParaRPr lang="en-US" sz="2000" dirty="0">
                        <a:effectLst/>
                        <a:latin typeface="Source Sans Pro"/>
                      </a:endParaRPr>
                    </a:p>
                  </a:txBody>
                  <a:tcPr marL="0" marR="0" marT="0" marB="0" anchor="ctr"/>
                </a:tc>
                <a:tc>
                  <a:txBody>
                    <a:bodyPr/>
                    <a:lstStyle/>
                    <a:p>
                      <a:pPr algn="ctr" fontAlgn="t"/>
                      <a:r>
                        <a:rPr lang="en-US" sz="2000" b="1" dirty="0">
                          <a:effectLst/>
                          <a:latin typeface="Source Sans Pro"/>
                        </a:rPr>
                        <a:t>Operating Administration/Office</a:t>
                      </a:r>
                      <a:endParaRPr lang="en-US" sz="2000" dirty="0">
                        <a:effectLst/>
                        <a:latin typeface="Source Sans Pro"/>
                      </a:endParaRPr>
                    </a:p>
                  </a:txBody>
                  <a:tcPr marL="0" marR="0" marT="0" marB="0" anchor="ctr"/>
                </a:tc>
                <a:extLst>
                  <a:ext uri="{0D108BD9-81ED-4DB2-BD59-A6C34878D82A}">
                    <a16:rowId xmlns:a16="http://schemas.microsoft.com/office/drawing/2014/main" val="3784313139"/>
                  </a:ext>
                </a:extLst>
              </a:tr>
              <a:tr h="1000975">
                <a:tc>
                  <a:txBody>
                    <a:bodyPr/>
                    <a:lstStyle/>
                    <a:p>
                      <a:pPr algn="ctr" fontAlgn="t"/>
                      <a:r>
                        <a:rPr lang="en-US" sz="2000" dirty="0">
                          <a:effectLst/>
                        </a:rPr>
                        <a:t>Ferry Programs: Electric or Low Emitting Ferry; Ferry Service for Rural Communities; Passenger Ferry Boat Program</a:t>
                      </a:r>
                    </a:p>
                  </a:txBody>
                  <a:tcPr marL="0" marR="0" marT="0" marB="0" anchor="ctr"/>
                </a:tc>
                <a:tc>
                  <a:txBody>
                    <a:bodyPr/>
                    <a:lstStyle/>
                    <a:p>
                      <a:pPr algn="ctr" fontAlgn="t"/>
                      <a:r>
                        <a:rPr lang="en-US" sz="2000" dirty="0">
                          <a:effectLst/>
                        </a:rPr>
                        <a:t>Federal Transit Administration</a:t>
                      </a:r>
                    </a:p>
                  </a:txBody>
                  <a:tcPr marL="0" marR="0" marT="0" marB="0" anchor="ctr"/>
                </a:tc>
                <a:extLst>
                  <a:ext uri="{0D108BD9-81ED-4DB2-BD59-A6C34878D82A}">
                    <a16:rowId xmlns:a16="http://schemas.microsoft.com/office/drawing/2014/main" val="1069222073"/>
                  </a:ext>
                </a:extLst>
              </a:tr>
              <a:tr h="515422">
                <a:tc>
                  <a:txBody>
                    <a:bodyPr/>
                    <a:lstStyle/>
                    <a:p>
                      <a:pPr algn="ctr" fontAlgn="t"/>
                      <a:r>
                        <a:rPr lang="en-US" sz="2000" dirty="0">
                          <a:effectLst/>
                        </a:rPr>
                        <a:t>Transit Oriented Development Planning</a:t>
                      </a:r>
                    </a:p>
                  </a:txBody>
                  <a:tcPr marL="0" marR="0" marT="0" marB="0" anchor="ctr"/>
                </a:tc>
                <a:tc>
                  <a:txBody>
                    <a:bodyPr/>
                    <a:lstStyle/>
                    <a:p>
                      <a:pPr algn="ctr" fontAlgn="t"/>
                      <a:r>
                        <a:rPr lang="en-US" sz="2000" dirty="0">
                          <a:effectLst/>
                        </a:rPr>
                        <a:t>Federal Transit Administration</a:t>
                      </a:r>
                    </a:p>
                  </a:txBody>
                  <a:tcPr marL="0" marR="0" marT="0" marB="0" anchor="ctr"/>
                </a:tc>
                <a:extLst>
                  <a:ext uri="{0D108BD9-81ED-4DB2-BD59-A6C34878D82A}">
                    <a16:rowId xmlns:a16="http://schemas.microsoft.com/office/drawing/2014/main" val="238102910"/>
                  </a:ext>
                </a:extLst>
              </a:tr>
              <a:tr h="750732">
                <a:tc>
                  <a:txBody>
                    <a:bodyPr/>
                    <a:lstStyle/>
                    <a:p>
                      <a:pPr algn="ctr" fontAlgn="t"/>
                      <a:r>
                        <a:rPr lang="en-US" sz="2000" dirty="0">
                          <a:effectLst/>
                        </a:rPr>
                        <a:t>Strengthening Mobility &amp; Revolutionizing Transportation (SMART)</a:t>
                      </a:r>
                    </a:p>
                  </a:txBody>
                  <a:tcPr marL="0" marR="0" marT="0" marB="0" anchor="ctr"/>
                </a:tc>
                <a:tc>
                  <a:txBody>
                    <a:bodyPr/>
                    <a:lstStyle/>
                    <a:p>
                      <a:pPr algn="ctr" fontAlgn="t"/>
                      <a:r>
                        <a:rPr lang="en-US" sz="2000" dirty="0">
                          <a:effectLst/>
                        </a:rPr>
                        <a:t>Office of the Secretary</a:t>
                      </a:r>
                    </a:p>
                  </a:txBody>
                  <a:tcPr marL="0" marR="0" marT="0" marB="0" anchor="ctr"/>
                </a:tc>
                <a:extLst>
                  <a:ext uri="{0D108BD9-81ED-4DB2-BD59-A6C34878D82A}">
                    <a16:rowId xmlns:a16="http://schemas.microsoft.com/office/drawing/2014/main" val="3940756960"/>
                  </a:ext>
                </a:extLst>
              </a:tr>
            </a:tbl>
          </a:graphicData>
        </a:graphic>
      </p:graphicFrame>
    </p:spTree>
    <p:extLst>
      <p:ext uri="{BB962C8B-B14F-4D97-AF65-F5344CB8AC3E}">
        <p14:creationId xmlns:p14="http://schemas.microsoft.com/office/powerpoint/2010/main" val="181862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EFE1-3FD9-C3A2-BF1D-1ADE0AA5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C7CA7-6DEB-C49B-9D47-1FFBD7CF681C}"/>
              </a:ext>
            </a:extLst>
          </p:cNvPr>
          <p:cNvSpPr>
            <a:spLocks noGrp="1"/>
          </p:cNvSpPr>
          <p:nvPr>
            <p:ph type="title"/>
          </p:nvPr>
        </p:nvSpPr>
        <p:spPr/>
        <p:txBody>
          <a:bodyPr/>
          <a:lstStyle/>
          <a:p>
            <a:r>
              <a:rPr lang="en-US" dirty="0"/>
              <a:t>Recipient Tools Highlight</a:t>
            </a:r>
          </a:p>
        </p:txBody>
      </p:sp>
    </p:spTree>
    <p:extLst>
      <p:ext uri="{BB962C8B-B14F-4D97-AF65-F5344CB8AC3E}">
        <p14:creationId xmlns:p14="http://schemas.microsoft.com/office/powerpoint/2010/main" val="204442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D9707-85D4-1B36-DBE6-5799D63CFB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4D70ADC-8916-2DDE-188B-ECF5C68EB718}"/>
              </a:ext>
            </a:extLst>
          </p:cNvPr>
          <p:cNvSpPr>
            <a:spLocks noGrp="1"/>
          </p:cNvSpPr>
          <p:nvPr>
            <p:ph type="title"/>
          </p:nvPr>
        </p:nvSpPr>
        <p:spPr>
          <a:xfrm>
            <a:off x="745817" y="89156"/>
            <a:ext cx="10700365" cy="953031"/>
          </a:xfrm>
        </p:spPr>
        <p:txBody>
          <a:bodyPr lIns="91440" tIns="45720" rIns="91440" bIns="45720" anchor="t"/>
          <a:lstStyle/>
          <a:p>
            <a:pPr algn="ctr"/>
            <a:r>
              <a:rPr lang="en-US">
                <a:solidFill>
                  <a:srgbClr val="0070C0"/>
                </a:solidFill>
                <a:latin typeface="Franklin Gothic Heavy"/>
              </a:rPr>
              <a:t>Recipient Toolkit and Circular Updates</a:t>
            </a:r>
            <a:endParaRPr lang="en-US">
              <a:solidFill>
                <a:srgbClr val="0070C0"/>
              </a:solidFill>
            </a:endParaRPr>
          </a:p>
        </p:txBody>
      </p:sp>
      <p:sp>
        <p:nvSpPr>
          <p:cNvPr id="10" name="Content Placeholder 9">
            <a:extLst>
              <a:ext uri="{FF2B5EF4-FFF2-40B4-BE49-F238E27FC236}">
                <a16:creationId xmlns:a16="http://schemas.microsoft.com/office/drawing/2014/main" id="{23016F93-96D5-5926-1A4B-62BF7F950BB5}"/>
              </a:ext>
            </a:extLst>
          </p:cNvPr>
          <p:cNvSpPr>
            <a:spLocks noGrp="1"/>
          </p:cNvSpPr>
          <p:nvPr>
            <p:ph sz="quarter" idx="4294967295"/>
          </p:nvPr>
        </p:nvSpPr>
        <p:spPr>
          <a:xfrm>
            <a:off x="540215" y="1320483"/>
            <a:ext cx="5011500" cy="4719547"/>
          </a:xfrm>
          <a:prstGeom prst="rect">
            <a:avLst/>
          </a:prstGeom>
          <a:ln>
            <a:solidFill>
              <a:srgbClr val="0B6FAD"/>
            </a:solidFill>
          </a:ln>
        </p:spPr>
        <p:txBody>
          <a:bodyPr lIns="91440" tIns="45720" rIns="91440" bIns="45720" anchor="t"/>
          <a:lstStyle/>
          <a:p>
            <a:pPr>
              <a:buNone/>
            </a:pPr>
            <a:r>
              <a:rPr lang="en-US" sz="2000">
                <a:solidFill>
                  <a:srgbClr val="212529"/>
                </a:solidFill>
                <a:latin typeface="Franklin Gothic Book"/>
                <a:ea typeface="Open Sans"/>
                <a:cs typeface="Open Sans"/>
              </a:rPr>
              <a:t>Recipient toolkit includes:</a:t>
            </a:r>
            <a:endParaRPr lang="en-US" sz="2000">
              <a:latin typeface="Franklin Gothic Book"/>
            </a:endParaRPr>
          </a:p>
          <a:p>
            <a:pPr marL="461963">
              <a:buFont typeface="Arial"/>
              <a:buChar char="•"/>
            </a:pPr>
            <a:r>
              <a:rPr lang="en-US" sz="2000">
                <a:solidFill>
                  <a:srgbClr val="212529"/>
                </a:solidFill>
                <a:latin typeface="Franklin Gothic Book"/>
                <a:ea typeface="Open Sans"/>
                <a:cs typeface="Open Sans"/>
              </a:rPr>
              <a:t>Preliminary work for application development </a:t>
            </a:r>
            <a:endParaRPr lang="en-US" sz="2000">
              <a:latin typeface="Franklin Gothic Book"/>
            </a:endParaRPr>
          </a:p>
          <a:p>
            <a:pPr marL="461963">
              <a:buFont typeface="Arial"/>
              <a:buChar char="•"/>
            </a:pPr>
            <a:r>
              <a:rPr lang="en-US" sz="2000">
                <a:solidFill>
                  <a:srgbClr val="212529"/>
                </a:solidFill>
                <a:latin typeface="Franklin Gothic Book"/>
                <a:ea typeface="Open Sans"/>
                <a:cs typeface="Open Sans"/>
              </a:rPr>
              <a:t>Considerations for application planning</a:t>
            </a:r>
            <a:endParaRPr lang="en-US" sz="2000">
              <a:latin typeface="Franklin Gothic Book"/>
            </a:endParaRPr>
          </a:p>
          <a:p>
            <a:pPr marL="461963">
              <a:buFont typeface="Arial"/>
              <a:buChar char="•"/>
            </a:pPr>
            <a:r>
              <a:rPr lang="en-US" sz="2000">
                <a:solidFill>
                  <a:srgbClr val="212529"/>
                </a:solidFill>
                <a:latin typeface="Franklin Gothic Book"/>
                <a:ea typeface="Open Sans"/>
                <a:cs typeface="Open Sans"/>
              </a:rPr>
              <a:t>Key elements of an application</a:t>
            </a:r>
            <a:endParaRPr lang="en-US" sz="2000">
              <a:latin typeface="Franklin Gothic Book"/>
            </a:endParaRPr>
          </a:p>
          <a:p>
            <a:pPr marL="1028700" lvl="1" indent="-342900">
              <a:buFont typeface="Courier New" panose="02070309020205020404" pitchFamily="49" charset="0"/>
              <a:buChar char="o"/>
            </a:pPr>
            <a:r>
              <a:rPr lang="en-US" sz="2000">
                <a:solidFill>
                  <a:srgbClr val="212529"/>
                </a:solidFill>
                <a:latin typeface="Franklin Gothic Book"/>
                <a:ea typeface="Open Sans"/>
                <a:cs typeface="Open Sans"/>
              </a:rPr>
              <a:t>information on developing the executive summary</a:t>
            </a:r>
            <a:endParaRPr lang="en-US" sz="2000">
              <a:latin typeface="Franklin Gothic Book"/>
            </a:endParaRPr>
          </a:p>
          <a:p>
            <a:pPr marL="1028700" lvl="1" indent="-342900">
              <a:buFont typeface="Courier New" panose="02070309020205020404" pitchFamily="49" charset="0"/>
              <a:buChar char="o"/>
            </a:pPr>
            <a:r>
              <a:rPr lang="en-US" sz="2000">
                <a:solidFill>
                  <a:srgbClr val="212529"/>
                </a:solidFill>
                <a:latin typeface="Franklin Gothic Book"/>
                <a:ea typeface="Open Sans"/>
                <a:cs typeface="Open Sans"/>
              </a:rPr>
              <a:t>projects within the application</a:t>
            </a:r>
            <a:endParaRPr lang="en-US" sz="2000">
              <a:latin typeface="Franklin Gothic Book"/>
            </a:endParaRPr>
          </a:p>
          <a:p>
            <a:pPr marL="1028700" lvl="1" indent="-342900">
              <a:buFont typeface="Courier New" panose="02070309020205020404" pitchFamily="49" charset="0"/>
              <a:buChar char="o"/>
            </a:pPr>
            <a:r>
              <a:rPr lang="en-US" sz="2000">
                <a:solidFill>
                  <a:srgbClr val="212529"/>
                </a:solidFill>
                <a:latin typeface="Franklin Gothic Book"/>
                <a:ea typeface="Open Sans"/>
                <a:cs typeface="Open Sans"/>
              </a:rPr>
              <a:t>budget descriptions</a:t>
            </a:r>
            <a:endParaRPr lang="en-US" sz="2000">
              <a:latin typeface="Franklin Gothic Book"/>
            </a:endParaRPr>
          </a:p>
          <a:p>
            <a:pPr marL="0" indent="0">
              <a:lnSpc>
                <a:spcPct val="100000"/>
              </a:lnSpc>
              <a:spcBef>
                <a:spcPts val="0"/>
              </a:spcBef>
              <a:buNone/>
            </a:pPr>
            <a:endParaRPr lang="en-US" sz="2000">
              <a:latin typeface="Franklin Gothic Book" panose="020B0503020102020204" pitchFamily="34" charset="0"/>
            </a:endParaRPr>
          </a:p>
          <a:p>
            <a:pPr marL="0" indent="0">
              <a:lnSpc>
                <a:spcPct val="100000"/>
              </a:lnSpc>
              <a:spcBef>
                <a:spcPts val="0"/>
              </a:spcBef>
              <a:buNone/>
            </a:pPr>
            <a:r>
              <a:rPr lang="en-US" sz="2000">
                <a:latin typeface="Franklin Gothic Book"/>
              </a:rPr>
              <a:t>Navigate to </a:t>
            </a:r>
            <a:r>
              <a:rPr lang="en-US" sz="2000" b="1">
                <a:solidFill>
                  <a:schemeClr val="accent4"/>
                </a:solidFill>
                <a:latin typeface="Franklin Gothic Book"/>
              </a:rPr>
              <a:t>transit.dot.gov</a:t>
            </a:r>
            <a:r>
              <a:rPr lang="en-US" sz="2000">
                <a:latin typeface="Franklin Gothic Book"/>
              </a:rPr>
              <a:t>: Funding &gt; Grants &gt; Applying &gt; Existing Recipients &gt; </a:t>
            </a:r>
            <a:r>
              <a:rPr lang="en-US" sz="2000">
                <a:latin typeface="Franklin Gothic Book"/>
                <a:hlinkClick r:id="rId3"/>
              </a:rPr>
              <a:t>FTA Recipient Award Toolkit</a:t>
            </a:r>
            <a:endParaRPr lang="en-US" sz="2000">
              <a:latin typeface="Franklin Gothic Book" panose="020B0503020102020204" pitchFamily="34" charset="0"/>
            </a:endParaRPr>
          </a:p>
        </p:txBody>
      </p:sp>
      <p:sp>
        <p:nvSpPr>
          <p:cNvPr id="2" name="Content Placeholder 9">
            <a:extLst>
              <a:ext uri="{FF2B5EF4-FFF2-40B4-BE49-F238E27FC236}">
                <a16:creationId xmlns:a16="http://schemas.microsoft.com/office/drawing/2014/main" id="{7F8AC0E1-3D80-A6FA-1C73-0CBBD53C84C7}"/>
              </a:ext>
            </a:extLst>
          </p:cNvPr>
          <p:cNvSpPr txBox="1">
            <a:spLocks/>
          </p:cNvSpPr>
          <p:nvPr/>
        </p:nvSpPr>
        <p:spPr>
          <a:xfrm>
            <a:off x="6188346" y="1320483"/>
            <a:ext cx="5011500" cy="4719547"/>
          </a:xfrm>
          <a:prstGeom prst="rect">
            <a:avLst/>
          </a:prstGeom>
          <a:ln>
            <a:solidFill>
              <a:srgbClr val="0B6FAD"/>
            </a:solid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2000">
                <a:solidFill>
                  <a:srgbClr val="212529"/>
                </a:solidFill>
                <a:latin typeface="Franklin Gothic Book"/>
                <a:ea typeface="Open Sans"/>
                <a:cs typeface="Open Sans"/>
              </a:rPr>
              <a:t>New Circulars</a:t>
            </a:r>
            <a:endParaRPr lang="en-US" sz="2000">
              <a:latin typeface="Franklin Gothic Book"/>
            </a:endParaRPr>
          </a:p>
          <a:p>
            <a:pPr marL="461963">
              <a:buFont typeface="Arial"/>
              <a:buChar char="•"/>
            </a:pPr>
            <a:r>
              <a:rPr lang="en-US" sz="2000">
                <a:solidFill>
                  <a:srgbClr val="212529"/>
                </a:solidFill>
                <a:latin typeface="Franklin Gothic Book"/>
                <a:ea typeface="Open Sans"/>
                <a:cs typeface="Open Sans"/>
              </a:rPr>
              <a:t>FTA has updated its program guidance and award management requirements for several circulars</a:t>
            </a:r>
          </a:p>
          <a:p>
            <a:pPr marL="461963">
              <a:buFont typeface="Arial"/>
              <a:buChar char="•"/>
            </a:pPr>
            <a:r>
              <a:rPr lang="en-US" sz="2000">
                <a:solidFill>
                  <a:srgbClr val="212529"/>
                </a:solidFill>
                <a:latin typeface="Franklin Gothic Book"/>
                <a:ea typeface="Open Sans"/>
                <a:cs typeface="Open Sans"/>
              </a:rPr>
              <a:t>Updates and consolidation of circulars incorporate provisions from the Fixing America’s Surface (FAST) Act; the Infrastructure Investment and Jobs Act (IIJA) and the Uniform Administrative Requirements for Federal Awards</a:t>
            </a:r>
          </a:p>
          <a:p>
            <a:pPr marL="0" indent="0">
              <a:lnSpc>
                <a:spcPct val="100000"/>
              </a:lnSpc>
              <a:spcBef>
                <a:spcPts val="0"/>
              </a:spcBef>
              <a:buFont typeface="Arial" panose="020B0604020202020204" pitchFamily="34" charset="0"/>
              <a:buNone/>
            </a:pPr>
            <a:endParaRPr lang="en-US" sz="2000">
              <a:latin typeface="Franklin Gothic Book" panose="020B0503020102020204" pitchFamily="34" charset="0"/>
            </a:endParaRPr>
          </a:p>
          <a:p>
            <a:pPr marL="0" indent="0">
              <a:lnSpc>
                <a:spcPct val="100000"/>
              </a:lnSpc>
              <a:spcBef>
                <a:spcPts val="0"/>
              </a:spcBef>
              <a:buFont typeface="Arial" panose="020B0604020202020204" pitchFamily="34" charset="0"/>
              <a:buNone/>
            </a:pPr>
            <a:r>
              <a:rPr lang="en-US" sz="2000">
                <a:latin typeface="Franklin Gothic Book"/>
              </a:rPr>
              <a:t>Navigate to </a:t>
            </a:r>
            <a:r>
              <a:rPr lang="en-US" sz="2000" b="1">
                <a:solidFill>
                  <a:schemeClr val="accent4"/>
                </a:solidFill>
                <a:latin typeface="Franklin Gothic Book"/>
              </a:rPr>
              <a:t>transit.dot.gov</a:t>
            </a:r>
            <a:r>
              <a:rPr lang="en-US" sz="2000">
                <a:latin typeface="Franklin Gothic Book"/>
              </a:rPr>
              <a:t>: Funding &gt; Regulations and Programs&gt; FTA Circulars</a:t>
            </a:r>
          </a:p>
          <a:p>
            <a:pPr marL="0" indent="0">
              <a:lnSpc>
                <a:spcPct val="100000"/>
              </a:lnSpc>
              <a:spcBef>
                <a:spcPts val="0"/>
              </a:spcBef>
              <a:buFont typeface="Arial" panose="020B0604020202020204" pitchFamily="34" charset="0"/>
              <a:buNone/>
            </a:pPr>
            <a:r>
              <a:rPr lang="en-US" sz="2000">
                <a:latin typeface="Franklin Gothic Book"/>
              </a:rPr>
              <a:t>And </a:t>
            </a:r>
            <a:r>
              <a:rPr lang="pt-BR" sz="2000">
                <a:hlinkClick r:id="rId4"/>
              </a:rPr>
              <a:t>FTA 2024 Circular Update | FTA</a:t>
            </a:r>
            <a:endParaRPr lang="en-US" sz="2000">
              <a:latin typeface="Franklin Gothic Book" panose="020B0503020102020204" pitchFamily="34" charset="0"/>
            </a:endParaRPr>
          </a:p>
        </p:txBody>
      </p:sp>
    </p:spTree>
    <p:extLst>
      <p:ext uri="{BB962C8B-B14F-4D97-AF65-F5344CB8AC3E}">
        <p14:creationId xmlns:p14="http://schemas.microsoft.com/office/powerpoint/2010/main" val="68924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EFE1-3FD9-C3A2-BF1D-1ADE0AA5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C7CA7-6DEB-C49B-9D47-1FFBD7CF681C}"/>
              </a:ext>
            </a:extLst>
          </p:cNvPr>
          <p:cNvSpPr>
            <a:spLocks noGrp="1"/>
          </p:cNvSpPr>
          <p:nvPr>
            <p:ph type="title"/>
          </p:nvPr>
        </p:nvSpPr>
        <p:spPr>
          <a:xfrm>
            <a:off x="762000" y="3119461"/>
            <a:ext cx="8625840" cy="1310962"/>
          </a:xfrm>
        </p:spPr>
        <p:txBody>
          <a:bodyPr/>
          <a:lstStyle/>
          <a:p>
            <a:r>
              <a:rPr lang="en-US" sz="4800" dirty="0"/>
              <a:t>Section 5307 </a:t>
            </a:r>
            <a:br>
              <a:rPr lang="en-US" sz="4800" dirty="0"/>
            </a:br>
            <a:r>
              <a:rPr lang="en-US" sz="4800" dirty="0"/>
              <a:t>Safety Requirement Highlight</a:t>
            </a:r>
            <a:endParaRPr lang="en-US" dirty="0"/>
          </a:p>
        </p:txBody>
      </p:sp>
    </p:spTree>
    <p:extLst>
      <p:ext uri="{BB962C8B-B14F-4D97-AF65-F5344CB8AC3E}">
        <p14:creationId xmlns:p14="http://schemas.microsoft.com/office/powerpoint/2010/main" val="4292017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BC18-E51F-5320-A077-263BB0A6BCB1}"/>
              </a:ext>
            </a:extLst>
          </p:cNvPr>
          <p:cNvSpPr>
            <a:spLocks noGrp="1"/>
          </p:cNvSpPr>
          <p:nvPr>
            <p:ph type="title"/>
          </p:nvPr>
        </p:nvSpPr>
        <p:spPr>
          <a:xfrm>
            <a:off x="767735" y="406400"/>
            <a:ext cx="9011266" cy="1274619"/>
          </a:xfrm>
        </p:spPr>
        <p:txBody>
          <a:bodyPr>
            <a:normAutofit fontScale="90000"/>
          </a:bodyPr>
          <a:lstStyle/>
          <a:p>
            <a:br>
              <a:rPr lang="en-US" sz="4000" dirty="0">
                <a:solidFill>
                  <a:schemeClr val="accent1"/>
                </a:solidFill>
              </a:rPr>
            </a:br>
            <a:r>
              <a:rPr lang="en-US" sz="4000" dirty="0">
                <a:solidFill>
                  <a:schemeClr val="accent1"/>
                </a:solidFill>
              </a:rPr>
              <a:t>Section 5307 Safety Requirement</a:t>
            </a:r>
            <a:r>
              <a:rPr lang="en-US" dirty="0">
                <a:solidFill>
                  <a:schemeClr val="accent1"/>
                </a:solidFill>
              </a:rPr>
              <a:t> </a:t>
            </a:r>
            <a:br>
              <a:rPr lang="en-US" sz="3600" dirty="0">
                <a:solidFill>
                  <a:schemeClr val="accent3"/>
                </a:solidFill>
              </a:rPr>
            </a:br>
            <a:br>
              <a:rPr lang="en-US" sz="3200" dirty="0">
                <a:solidFill>
                  <a:schemeClr val="bg2">
                    <a:lumMod val="75000"/>
                  </a:schemeClr>
                </a:solidFill>
              </a:rPr>
            </a:br>
            <a:endParaRPr lang="en-US" dirty="0"/>
          </a:p>
        </p:txBody>
      </p:sp>
      <p:sp>
        <p:nvSpPr>
          <p:cNvPr id="3" name="Text Placeholder 2">
            <a:extLst>
              <a:ext uri="{FF2B5EF4-FFF2-40B4-BE49-F238E27FC236}">
                <a16:creationId xmlns:a16="http://schemas.microsoft.com/office/drawing/2014/main" id="{1C7AEED5-56A8-7C28-560A-CC6C5810AEA9}"/>
              </a:ext>
            </a:extLst>
          </p:cNvPr>
          <p:cNvSpPr>
            <a:spLocks noGrp="1"/>
          </p:cNvSpPr>
          <p:nvPr>
            <p:ph type="body" sz="quarter" idx="14"/>
          </p:nvPr>
        </p:nvSpPr>
        <p:spPr>
          <a:xfrm flipH="1">
            <a:off x="767735" y="1681020"/>
            <a:ext cx="9697064" cy="4472418"/>
          </a:xfrm>
        </p:spPr>
        <p:txBody>
          <a:bodyPr/>
          <a:lstStyle/>
          <a:p>
            <a:r>
              <a:rPr lang="en-US" dirty="0">
                <a:latin typeface="Arial" panose="020B0604020202020204" pitchFamily="34" charset="0"/>
                <a:cs typeface="Arial" panose="020B0604020202020204" pitchFamily="34" charset="0"/>
              </a:rPr>
              <a:t>As part of 49 U.S.C. 5329(d)(4)(B) via Bipartisan Infrastructure Law at a minimum 0.75% of a transit agencies Section 5307 funding must be allocated to safety-related projects.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Beginning on October 1, 2021, all Section 5307 recipients in large UZAs (equal to or greater than 200 in population) must comply with the requirement.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Unlike the 1% security requirement, no exemptions via certification.</a:t>
            </a:r>
          </a:p>
          <a:p>
            <a:endParaRPr lang="en-US" dirty="0"/>
          </a:p>
          <a:p>
            <a:endParaRPr lang="en-US" dirty="0"/>
          </a:p>
        </p:txBody>
      </p:sp>
    </p:spTree>
    <p:extLst>
      <p:ext uri="{BB962C8B-B14F-4D97-AF65-F5344CB8AC3E}">
        <p14:creationId xmlns:p14="http://schemas.microsoft.com/office/powerpoint/2010/main" val="174527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BC18-E51F-5320-A077-263BB0A6BCB1}"/>
              </a:ext>
            </a:extLst>
          </p:cNvPr>
          <p:cNvSpPr>
            <a:spLocks noGrp="1"/>
          </p:cNvSpPr>
          <p:nvPr>
            <p:ph type="title"/>
          </p:nvPr>
        </p:nvSpPr>
        <p:spPr>
          <a:xfrm>
            <a:off x="767735" y="406400"/>
            <a:ext cx="9635722" cy="1274619"/>
          </a:xfrm>
        </p:spPr>
        <p:txBody>
          <a:bodyPr>
            <a:normAutofit fontScale="90000"/>
          </a:bodyPr>
          <a:lstStyle/>
          <a:p>
            <a:r>
              <a:rPr lang="en-US" sz="4000" dirty="0">
                <a:solidFill>
                  <a:schemeClr val="accent1"/>
                </a:solidFill>
                <a:latin typeface="Franklin Gothic Heavy" panose="020B0903020102020204" pitchFamily="34" charset="0"/>
              </a:rPr>
              <a:t>Safety Requirement - How to Operationalize</a:t>
            </a:r>
            <a:br>
              <a:rPr lang="en-US" sz="3600" dirty="0">
                <a:solidFill>
                  <a:schemeClr val="accent3"/>
                </a:solidFill>
              </a:rPr>
            </a:br>
            <a:br>
              <a:rPr lang="en-US" sz="3200" dirty="0">
                <a:solidFill>
                  <a:schemeClr val="bg2">
                    <a:lumMod val="75000"/>
                  </a:schemeClr>
                </a:solidFill>
              </a:rPr>
            </a:br>
            <a:endParaRPr lang="en-US" dirty="0"/>
          </a:p>
        </p:txBody>
      </p:sp>
      <p:sp>
        <p:nvSpPr>
          <p:cNvPr id="3" name="Text Placeholder 2">
            <a:extLst>
              <a:ext uri="{FF2B5EF4-FFF2-40B4-BE49-F238E27FC236}">
                <a16:creationId xmlns:a16="http://schemas.microsoft.com/office/drawing/2014/main" id="{1C7AEED5-56A8-7C28-560A-CC6C5810AEA9}"/>
              </a:ext>
            </a:extLst>
          </p:cNvPr>
          <p:cNvSpPr>
            <a:spLocks noGrp="1"/>
          </p:cNvSpPr>
          <p:nvPr>
            <p:ph type="body" sz="quarter" idx="14"/>
          </p:nvPr>
        </p:nvSpPr>
        <p:spPr>
          <a:xfrm flipH="1">
            <a:off x="767735" y="1681020"/>
            <a:ext cx="9697064" cy="4472418"/>
          </a:xfrm>
        </p:spPr>
        <p:txBody>
          <a:bodyPr>
            <a:normAutofit fontScale="92500" lnSpcReduction="20000"/>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Safety is a goal and not a specific type of expense</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Wide variety of expenses could be identified as safety-related</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Could be integral to activities already otherwise proposed by recipients </a:t>
            </a:r>
          </a:p>
          <a:p>
            <a:pPr lvl="1" indent="0">
              <a:buNone/>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APPLIES TO: </a:t>
            </a:r>
            <a:r>
              <a:rPr lang="en-US" sz="2000" dirty="0">
                <a:latin typeface="Arial" panose="020B0604020202020204" pitchFamily="34" charset="0"/>
                <a:cs typeface="Arial" panose="020B0604020202020204" pitchFamily="34" charset="0"/>
              </a:rPr>
              <a:t>All grants involving Section 5307 funds obligated on or after October 1, 2021</a:t>
            </a:r>
          </a:p>
          <a:p>
            <a:pPr marL="900113" lvl="1" indent="-342900"/>
            <a:r>
              <a:rPr lang="en-US" sz="2000" dirty="0">
                <a:latin typeface="Arial" panose="020B0604020202020204" pitchFamily="34" charset="0"/>
                <a:cs typeface="Arial" panose="020B0604020202020204" pitchFamily="34" charset="0"/>
              </a:rPr>
              <a:t>BIL funds (FFY 2022 and beyond)</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Unobligated prior-year 5307 funds (pre-FFY 2022)</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Unobligated CARES, CRRSAA, and ARP funds (includes ARP additional assistance funding)</a:t>
            </a:r>
          </a:p>
          <a:p>
            <a:pPr lvl="1" indent="0">
              <a:buNone/>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dirty="0">
                <a:latin typeface="Arial" panose="020B0604020202020204" pitchFamily="34" charset="0"/>
                <a:cs typeface="Arial" panose="020B0604020202020204" pitchFamily="34" charset="0"/>
              </a:rPr>
              <a:t>APPLIED AT: </a:t>
            </a:r>
            <a:r>
              <a:rPr lang="en-US" sz="2000" dirty="0">
                <a:latin typeface="Arial" panose="020B0604020202020204" pitchFamily="34" charset="0"/>
                <a:cs typeface="Arial" panose="020B0604020202020204" pitchFamily="34" charset="0"/>
              </a:rPr>
              <a:t>The individual recipient and grant levels</a:t>
            </a:r>
            <a:endParaRPr lang="en-US" sz="2000" i="1" dirty="0">
              <a:latin typeface="Arial" panose="020B0604020202020204" pitchFamily="34" charset="0"/>
              <a:cs typeface="Arial" panose="020B0604020202020204" pitchFamily="34" charset="0"/>
            </a:endParaRP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0.75% of budget for each grant for each recipient</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Safety as a goal </a:t>
            </a:r>
            <a:r>
              <a:rPr lang="en-US" sz="2000" dirty="0">
                <a:latin typeface="Arial" panose="020B0604020202020204" pitchFamily="34" charset="0"/>
                <a:cs typeface="Arial" panose="020B0604020202020204" pitchFamily="34" charset="0"/>
                <a:sym typeface="Wingdings" panose="05000000000000000000" pitchFamily="2" charset="2"/>
              </a:rPr>
              <a:t></a:t>
            </a:r>
            <a:r>
              <a:rPr lang="en-US" sz="2000" dirty="0">
                <a:latin typeface="Arial" panose="020B0604020202020204" pitchFamily="34" charset="0"/>
                <a:cs typeface="Arial" panose="020B0604020202020204" pitchFamily="34" charset="0"/>
              </a:rPr>
              <a:t> No separate/distinct ALIs for safety-related projects</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Can be part of ALIs or scopes for projects recipient considers safety-related</a:t>
            </a:r>
          </a:p>
          <a:p>
            <a:pPr marL="900113"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Short narrative noting how requirement is satisfied</a:t>
            </a:r>
          </a:p>
          <a:p>
            <a:endParaRPr lang="en-US" dirty="0"/>
          </a:p>
          <a:p>
            <a:endParaRPr lang="en-US" dirty="0"/>
          </a:p>
        </p:txBody>
      </p:sp>
    </p:spTree>
    <p:extLst>
      <p:ext uri="{BB962C8B-B14F-4D97-AF65-F5344CB8AC3E}">
        <p14:creationId xmlns:p14="http://schemas.microsoft.com/office/powerpoint/2010/main" val="222395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BC18-E51F-5320-A077-263BB0A6BCB1}"/>
              </a:ext>
            </a:extLst>
          </p:cNvPr>
          <p:cNvSpPr>
            <a:spLocks noGrp="1"/>
          </p:cNvSpPr>
          <p:nvPr>
            <p:ph type="title"/>
          </p:nvPr>
        </p:nvSpPr>
        <p:spPr>
          <a:xfrm>
            <a:off x="767734" y="406400"/>
            <a:ext cx="9894515" cy="1274619"/>
          </a:xfrm>
        </p:spPr>
        <p:txBody>
          <a:bodyPr>
            <a:normAutofit fontScale="90000"/>
          </a:bodyPr>
          <a:lstStyle/>
          <a:p>
            <a:r>
              <a:rPr lang="en-US" sz="4000" dirty="0">
                <a:solidFill>
                  <a:schemeClr val="accent1"/>
                </a:solidFill>
                <a:latin typeface="Franklin Gothic Heavy" panose="020B0903020102020204" pitchFamily="34" charset="0"/>
              </a:rPr>
              <a:t>Safety Requirement - Other Important  Notes</a:t>
            </a:r>
            <a:br>
              <a:rPr lang="en-US" sz="3600" dirty="0">
                <a:solidFill>
                  <a:schemeClr val="accent3"/>
                </a:solidFill>
              </a:rPr>
            </a:br>
            <a:br>
              <a:rPr lang="en-US" sz="3200" dirty="0">
                <a:solidFill>
                  <a:schemeClr val="bg2">
                    <a:lumMod val="75000"/>
                  </a:schemeClr>
                </a:solidFill>
              </a:rPr>
            </a:br>
            <a:endParaRPr lang="en-US" dirty="0"/>
          </a:p>
        </p:txBody>
      </p:sp>
      <p:sp>
        <p:nvSpPr>
          <p:cNvPr id="3" name="Text Placeholder 2">
            <a:extLst>
              <a:ext uri="{FF2B5EF4-FFF2-40B4-BE49-F238E27FC236}">
                <a16:creationId xmlns:a16="http://schemas.microsoft.com/office/drawing/2014/main" id="{1C7AEED5-56A8-7C28-560A-CC6C5810AEA9}"/>
              </a:ext>
            </a:extLst>
          </p:cNvPr>
          <p:cNvSpPr>
            <a:spLocks noGrp="1"/>
          </p:cNvSpPr>
          <p:nvPr>
            <p:ph type="body" sz="quarter" idx="14"/>
          </p:nvPr>
        </p:nvSpPr>
        <p:spPr>
          <a:xfrm flipH="1">
            <a:off x="767735" y="1681020"/>
            <a:ext cx="9697064" cy="4472418"/>
          </a:xfrm>
        </p:spPr>
        <p:txBody>
          <a:bodyPr/>
          <a:lstStyle/>
          <a:p>
            <a:r>
              <a:rPr lang="en-US" dirty="0">
                <a:latin typeface="Arial" panose="020B0604020202020204" pitchFamily="34" charset="0"/>
                <a:cs typeface="Arial" panose="020B0604020202020204" pitchFamily="34" charset="0"/>
              </a:rPr>
              <a:t>Should not merely be satisfied as total expenditure for UZA as a whole, unlike 1% security requirement </a:t>
            </a:r>
            <a:r>
              <a:rPr lang="en-US" sz="2000" dirty="0">
                <a:sym typeface="Wingdings" panose="05000000000000000000" pitchFamily="2" charset="2"/>
              </a:rPr>
              <a:t> </a:t>
            </a:r>
            <a:r>
              <a:rPr lang="en-US" dirty="0">
                <a:latin typeface="Arial" panose="020B0604020202020204" pitchFamily="34" charset="0"/>
                <a:cs typeface="Arial" panose="020B0604020202020204" pitchFamily="34" charset="0"/>
              </a:rPr>
              <a:t>All recipients participate in safety expenditure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Recipients serving more than one large UZA encouraged to spend minimum 0.75% in each, but not required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Can be satisfied as a capital or planning activity or through operating assistance (if recipient is otherwise eligible)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Can be overlap in satisfying minimum expenditure requirements for both safety and security</a:t>
            </a:r>
          </a:p>
          <a:p>
            <a:endParaRPr lang="en-US" dirty="0"/>
          </a:p>
          <a:p>
            <a:endParaRPr lang="en-US" dirty="0"/>
          </a:p>
        </p:txBody>
      </p:sp>
    </p:spTree>
    <p:extLst>
      <p:ext uri="{BB962C8B-B14F-4D97-AF65-F5344CB8AC3E}">
        <p14:creationId xmlns:p14="http://schemas.microsoft.com/office/powerpoint/2010/main" val="13100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7EFE1-3FD9-C3A2-BF1D-1ADE0AA5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C7CA7-6DEB-C49B-9D47-1FFBD7CF681C}"/>
              </a:ext>
            </a:extLst>
          </p:cNvPr>
          <p:cNvSpPr>
            <a:spLocks noGrp="1"/>
          </p:cNvSpPr>
          <p:nvPr>
            <p:ph type="title"/>
          </p:nvPr>
        </p:nvSpPr>
        <p:spPr>
          <a:xfrm>
            <a:off x="762000" y="3119461"/>
            <a:ext cx="8625840" cy="1310962"/>
          </a:xfrm>
        </p:spPr>
        <p:txBody>
          <a:bodyPr/>
          <a:lstStyle/>
          <a:p>
            <a:r>
              <a:rPr lang="en-US" sz="4800" dirty="0"/>
              <a:t>Period of Performance </a:t>
            </a:r>
            <a:br>
              <a:rPr lang="en-US" sz="4800" dirty="0"/>
            </a:br>
            <a:r>
              <a:rPr lang="en-US" sz="4800" dirty="0"/>
              <a:t>Tips and Tricks</a:t>
            </a:r>
            <a:endParaRPr lang="en-US" dirty="0"/>
          </a:p>
        </p:txBody>
      </p:sp>
    </p:spTree>
    <p:extLst>
      <p:ext uri="{BB962C8B-B14F-4D97-AF65-F5344CB8AC3E}">
        <p14:creationId xmlns:p14="http://schemas.microsoft.com/office/powerpoint/2010/main" val="268017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1967-182D-4F76-83E5-4FA514708EED}"/>
              </a:ext>
            </a:extLst>
          </p:cNvPr>
          <p:cNvSpPr>
            <a:spLocks noGrp="1"/>
          </p:cNvSpPr>
          <p:nvPr>
            <p:ph type="title"/>
          </p:nvPr>
        </p:nvSpPr>
        <p:spPr/>
        <p:txBody>
          <a:bodyPr/>
          <a:lstStyle/>
          <a:p>
            <a:r>
              <a:rPr lang="en-US" dirty="0"/>
              <a:t>Period of Performance – Background </a:t>
            </a:r>
            <a:endParaRPr lang="en-US" sz="4000" dirty="0"/>
          </a:p>
        </p:txBody>
      </p:sp>
      <p:sp>
        <p:nvSpPr>
          <p:cNvPr id="3" name="Content Placeholder 2">
            <a:extLst>
              <a:ext uri="{FF2B5EF4-FFF2-40B4-BE49-F238E27FC236}">
                <a16:creationId xmlns:a16="http://schemas.microsoft.com/office/drawing/2014/main" id="{9B004523-D901-43D2-9641-09B4071CDA1D}"/>
              </a:ext>
            </a:extLst>
          </p:cNvPr>
          <p:cNvSpPr>
            <a:spLocks noGrp="1"/>
          </p:cNvSpPr>
          <p:nvPr>
            <p:ph type="body" sz="quarter" idx="15"/>
          </p:nvPr>
        </p:nvSpPr>
        <p:spPr>
          <a:xfrm>
            <a:off x="304800" y="1109133"/>
            <a:ext cx="7797800" cy="5044305"/>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All FTA Awards must include a period of performance (POP).</a:t>
            </a:r>
          </a:p>
          <a:p>
            <a:pPr marL="0" indent="0">
              <a:buNone/>
            </a:pPr>
            <a:r>
              <a:rPr lang="en-US"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Circular 5010.1F defines the period of performance as the time during which the recipient or subrecipient may incur obligations to carry out the scope of work authorized under the award.</a:t>
            </a:r>
          </a:p>
          <a:p>
            <a:pPr marL="0" indent="0">
              <a:buNone/>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The period of performance begins on the Start Date and concludes on the End Date.</a:t>
            </a:r>
          </a:p>
          <a:p>
            <a:pPr marL="0" indent="0">
              <a:buNone/>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FTA defines the Start Date as the Federal Award Date (or obligation date) of an award, and this is prepopulated in TrAMS.</a:t>
            </a:r>
          </a:p>
          <a:p>
            <a:pPr marL="0" indent="0">
              <a:buNone/>
            </a:pPr>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No costs may be incurred after the period of performance end date. </a:t>
            </a:r>
          </a:p>
        </p:txBody>
      </p:sp>
      <p:pic>
        <p:nvPicPr>
          <p:cNvPr id="4" name="Picture 3">
            <a:extLst>
              <a:ext uri="{FF2B5EF4-FFF2-40B4-BE49-F238E27FC236}">
                <a16:creationId xmlns:a16="http://schemas.microsoft.com/office/drawing/2014/main" id="{88C5225B-C2A9-4832-9E90-BC5ACEFEC262}"/>
              </a:ext>
            </a:extLst>
          </p:cNvPr>
          <p:cNvPicPr>
            <a:picLocks noChangeAspect="1"/>
          </p:cNvPicPr>
          <p:nvPr/>
        </p:nvPicPr>
        <p:blipFill>
          <a:blip r:embed="rId3"/>
          <a:stretch>
            <a:fillRect/>
          </a:stretch>
        </p:blipFill>
        <p:spPr>
          <a:xfrm>
            <a:off x="7933267" y="1650571"/>
            <a:ext cx="4047066" cy="4165114"/>
          </a:xfrm>
          <a:prstGeom prst="rect">
            <a:avLst/>
          </a:prstGeom>
        </p:spPr>
      </p:pic>
    </p:spTree>
    <p:extLst>
      <p:ext uri="{BB962C8B-B14F-4D97-AF65-F5344CB8AC3E}">
        <p14:creationId xmlns:p14="http://schemas.microsoft.com/office/powerpoint/2010/main" val="775441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317214-2F51-7557-8FB4-2A49066C2512}"/>
              </a:ext>
            </a:extLst>
          </p:cNvPr>
          <p:cNvSpPr>
            <a:spLocks noGrp="1"/>
          </p:cNvSpPr>
          <p:nvPr>
            <p:ph type="title"/>
          </p:nvPr>
        </p:nvSpPr>
        <p:spPr>
          <a:xfrm>
            <a:off x="767734" y="367452"/>
            <a:ext cx="10298055" cy="953031"/>
          </a:xfrm>
        </p:spPr>
        <p:txBody>
          <a:bodyPr/>
          <a:lstStyle/>
          <a:p>
            <a:r>
              <a:rPr lang="en-US" dirty="0"/>
              <a:t>Period of Performance - </a:t>
            </a:r>
            <a:r>
              <a:rPr lang="en-US" dirty="0" err="1"/>
              <a:t>TrAMS</a:t>
            </a:r>
            <a:r>
              <a:rPr lang="en-US" dirty="0"/>
              <a:t> Enhancements</a:t>
            </a:r>
          </a:p>
        </p:txBody>
      </p:sp>
      <p:sp>
        <p:nvSpPr>
          <p:cNvPr id="4" name="Text Placeholder 3">
            <a:extLst>
              <a:ext uri="{FF2B5EF4-FFF2-40B4-BE49-F238E27FC236}">
                <a16:creationId xmlns:a16="http://schemas.microsoft.com/office/drawing/2014/main" id="{D0520626-72BB-0B55-893B-2976F8BB7BA4}"/>
              </a:ext>
            </a:extLst>
          </p:cNvPr>
          <p:cNvSpPr>
            <a:spLocks noGrp="1"/>
          </p:cNvSpPr>
          <p:nvPr>
            <p:ph type="body" sz="quarter" idx="14"/>
          </p:nvPr>
        </p:nvSpPr>
        <p:spPr>
          <a:xfrm>
            <a:off x="767735" y="953146"/>
            <a:ext cx="9840998" cy="5200292"/>
          </a:xfrm>
        </p:spPr>
        <p:txBody>
          <a:bodyPr/>
          <a:lstStyle/>
          <a:p>
            <a:pPr algn="l"/>
            <a:endParaRPr lang="en-US" sz="1800" b="0" i="0" u="none" strike="noStrike" baseline="0" dirty="0">
              <a:solidFill>
                <a:srgbClr val="000000"/>
              </a:solidFill>
              <a:latin typeface="Arial" panose="020B0604020202020204" pitchFamily="34" charset="0"/>
            </a:endParaRPr>
          </a:p>
          <a:p>
            <a:r>
              <a:rPr lang="en-US" b="0" i="0" u="none" strike="noStrike" baseline="0" dirty="0">
                <a:solidFill>
                  <a:srgbClr val="31302F"/>
                </a:solidFill>
                <a:latin typeface="Arial" panose="020B0604020202020204" pitchFamily="34" charset="0"/>
              </a:rPr>
              <a:t>FTA recipients must expend awards timely and close out projects and awards at the end of the period of performance or when award’s scope of work is completed. </a:t>
            </a:r>
          </a:p>
          <a:p>
            <a:pPr marL="0" indent="0">
              <a:buNone/>
            </a:pPr>
            <a:endParaRPr lang="en-US" b="0" i="0" u="none" strike="noStrike" baseline="0" dirty="0">
              <a:solidFill>
                <a:srgbClr val="000000"/>
              </a:solidFill>
              <a:latin typeface="Arial" panose="020B0604020202020204" pitchFamily="34" charset="0"/>
            </a:endParaRPr>
          </a:p>
          <a:p>
            <a:r>
              <a:rPr lang="en-US" b="0" i="0" u="none" strike="noStrike" baseline="0" dirty="0">
                <a:solidFill>
                  <a:srgbClr val="31302F"/>
                </a:solidFill>
                <a:latin typeface="Arial" panose="020B0604020202020204" pitchFamily="34" charset="0"/>
              </a:rPr>
              <a:t>The period of performance may only be changed in TrAMS via an amendment or budget revision. </a:t>
            </a:r>
          </a:p>
          <a:p>
            <a:pPr marL="0" indent="0">
              <a:buNone/>
            </a:pPr>
            <a:endParaRPr lang="en-US" b="0" i="0" u="none" strike="noStrike" baseline="0" dirty="0">
              <a:solidFill>
                <a:srgbClr val="000000"/>
              </a:solidFill>
              <a:latin typeface="Arial" panose="020B0604020202020204" pitchFamily="34" charset="0"/>
            </a:endParaRPr>
          </a:p>
          <a:p>
            <a:r>
              <a:rPr lang="en-US" b="0" i="0" u="none" strike="noStrike" baseline="0" dirty="0">
                <a:solidFill>
                  <a:srgbClr val="31302F"/>
                </a:solidFill>
                <a:latin typeface="Arial" panose="020B0604020202020204" pitchFamily="34" charset="0"/>
              </a:rPr>
              <a:t>FTA introduced a series of POP monitoring enhancements including validations, warning banners and alerts in its Transit Award Management System (TrAMS) that helps ensure recipients are (1) inputting valid POP end dates and (2) notifying recipients if a POP end date is within 30 days of expiring or has expired.</a:t>
            </a:r>
          </a:p>
          <a:p>
            <a:pPr marL="0" indent="0">
              <a:buNone/>
            </a:pPr>
            <a:endParaRPr lang="en-US" b="0" i="0" u="none" strike="noStrike" baseline="0" dirty="0">
              <a:solidFill>
                <a:srgbClr val="31302F"/>
              </a:solidFill>
              <a:latin typeface="Arial" panose="020B0604020202020204" pitchFamily="34" charset="0"/>
            </a:endParaRPr>
          </a:p>
          <a:p>
            <a:r>
              <a:rPr lang="en-US" dirty="0">
                <a:latin typeface="Arial" panose="020B0604020202020204" pitchFamily="34" charset="0"/>
                <a:cs typeface="Arial" panose="020B0604020202020204" pitchFamily="34" charset="0"/>
              </a:rPr>
              <a:t>It is the recipient’s responsibility to contact FTA regional office staff to coordinate a new end date. The Regional Office will assist with determining the best path forward with updating the POP end date. </a:t>
            </a:r>
          </a:p>
        </p:txBody>
      </p:sp>
    </p:spTree>
    <p:extLst>
      <p:ext uri="{BB962C8B-B14F-4D97-AF65-F5344CB8AC3E}">
        <p14:creationId xmlns:p14="http://schemas.microsoft.com/office/powerpoint/2010/main" val="184805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C4334-1048-0C89-C2B0-FD4114CB0662}"/>
              </a:ext>
            </a:extLst>
          </p:cNvPr>
          <p:cNvSpPr txBox="1">
            <a:spLocks/>
          </p:cNvSpPr>
          <p:nvPr/>
        </p:nvSpPr>
        <p:spPr>
          <a:xfrm>
            <a:off x="774402" y="374570"/>
            <a:ext cx="10854681"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lgn="ctr"/>
            <a:r>
              <a:rPr lang="en-US" sz="4000">
                <a:solidFill>
                  <a:schemeClr val="accent1">
                    <a:lumMod val="50000"/>
                  </a:schemeClr>
                </a:solidFill>
                <a:latin typeface="Franklin Gothic Heavy"/>
              </a:rPr>
              <a:t>Leadership </a:t>
            </a:r>
            <a:endParaRPr lang="en-US" sz="4000">
              <a:solidFill>
                <a:schemeClr val="accent1">
                  <a:lumMod val="50000"/>
                </a:schemeClr>
              </a:solidFill>
            </a:endParaRPr>
          </a:p>
        </p:txBody>
      </p:sp>
      <p:pic>
        <p:nvPicPr>
          <p:cNvPr id="1026" name="Picture 2" descr="Sean Duffy Takes Oath as Transportation Secretary">
            <a:extLst>
              <a:ext uri="{FF2B5EF4-FFF2-40B4-BE49-F238E27FC236}">
                <a16:creationId xmlns:a16="http://schemas.microsoft.com/office/drawing/2014/main" id="{872D5BB3-848F-D75D-36A4-329CEA65C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897" y="1203703"/>
            <a:ext cx="3399426" cy="42054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84E01DA-43C5-4EB5-7FFC-6EE0F3AC9827}"/>
              </a:ext>
            </a:extLst>
          </p:cNvPr>
          <p:cNvSpPr txBox="1">
            <a:spLocks/>
          </p:cNvSpPr>
          <p:nvPr/>
        </p:nvSpPr>
        <p:spPr>
          <a:xfrm>
            <a:off x="1080308" y="5483852"/>
            <a:ext cx="3933956"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lgn="ctr"/>
            <a:r>
              <a:rPr lang="en-US" sz="2400">
                <a:solidFill>
                  <a:schemeClr val="accent1">
                    <a:lumMod val="50000"/>
                  </a:schemeClr>
                </a:solidFill>
                <a:latin typeface="Franklin Gothic Heavy"/>
              </a:rPr>
              <a:t>Transportation Secretary Sean P. Duffy </a:t>
            </a:r>
            <a:endParaRPr lang="en-US" sz="2400">
              <a:solidFill>
                <a:schemeClr val="accent1">
                  <a:lumMod val="50000"/>
                </a:schemeClr>
              </a:solidFill>
            </a:endParaRPr>
          </a:p>
        </p:txBody>
      </p:sp>
      <p:sp>
        <p:nvSpPr>
          <p:cNvPr id="5" name="Title 1">
            <a:extLst>
              <a:ext uri="{FF2B5EF4-FFF2-40B4-BE49-F238E27FC236}">
                <a16:creationId xmlns:a16="http://schemas.microsoft.com/office/drawing/2014/main" id="{6769D2EF-C488-666B-9491-FAAD2472BFCA}"/>
              </a:ext>
            </a:extLst>
          </p:cNvPr>
          <p:cNvSpPr txBox="1">
            <a:spLocks/>
          </p:cNvSpPr>
          <p:nvPr/>
        </p:nvSpPr>
        <p:spPr>
          <a:xfrm>
            <a:off x="6631957" y="5477257"/>
            <a:ext cx="3933956"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lgn="ctr"/>
            <a:r>
              <a:rPr lang="en-US" sz="2400" dirty="0">
                <a:solidFill>
                  <a:schemeClr val="accent1">
                    <a:lumMod val="50000"/>
                  </a:schemeClr>
                </a:solidFill>
                <a:latin typeface="Franklin Gothic Heavy"/>
              </a:rPr>
              <a:t>FTA Administrator </a:t>
            </a:r>
          </a:p>
          <a:p>
            <a:pPr algn="ctr"/>
            <a:r>
              <a:rPr lang="en-US" sz="2400" dirty="0">
                <a:solidFill>
                  <a:schemeClr val="accent1">
                    <a:lumMod val="50000"/>
                  </a:schemeClr>
                </a:solidFill>
                <a:latin typeface="Franklin Gothic Heavy"/>
              </a:rPr>
              <a:t>Marc Molinaro</a:t>
            </a:r>
            <a:endParaRPr lang="en-US" sz="2400" dirty="0">
              <a:solidFill>
                <a:schemeClr val="accent1">
                  <a:lumMod val="50000"/>
                </a:schemeClr>
              </a:solidFill>
            </a:endParaRPr>
          </a:p>
        </p:txBody>
      </p:sp>
      <p:pic>
        <p:nvPicPr>
          <p:cNvPr id="7" name="Picture 6">
            <a:extLst>
              <a:ext uri="{FF2B5EF4-FFF2-40B4-BE49-F238E27FC236}">
                <a16:creationId xmlns:a16="http://schemas.microsoft.com/office/drawing/2014/main" id="{9E87F89F-6BC9-4395-D164-0F27CBD143BF}"/>
              </a:ext>
            </a:extLst>
          </p:cNvPr>
          <p:cNvPicPr>
            <a:picLocks noChangeAspect="1"/>
          </p:cNvPicPr>
          <p:nvPr/>
        </p:nvPicPr>
        <p:blipFill>
          <a:blip r:embed="rId4"/>
          <a:srcRect l="9596"/>
          <a:stretch/>
        </p:blipFill>
        <p:spPr>
          <a:xfrm>
            <a:off x="7070502" y="1203702"/>
            <a:ext cx="3603176" cy="4205435"/>
          </a:xfrm>
          <a:prstGeom prst="rect">
            <a:avLst/>
          </a:prstGeom>
        </p:spPr>
      </p:pic>
    </p:spTree>
    <p:extLst>
      <p:ext uri="{BB962C8B-B14F-4D97-AF65-F5344CB8AC3E}">
        <p14:creationId xmlns:p14="http://schemas.microsoft.com/office/powerpoint/2010/main" val="2053353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CCAA08-A539-F820-2BF2-548C0461F1C3}"/>
              </a:ext>
              <a:ext uri="{C183D7F6-B498-43B3-948B-1728B52AA6E4}">
                <adec:decorative xmlns:adec="http://schemas.microsoft.com/office/drawing/2017/decorative" val="1"/>
              </a:ext>
            </a:extLst>
          </p:cNvPr>
          <p:cNvSpPr/>
          <p:nvPr/>
        </p:nvSpPr>
        <p:spPr>
          <a:xfrm>
            <a:off x="497840" y="1432560"/>
            <a:ext cx="11115040" cy="406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graphicFrame>
        <p:nvGraphicFramePr>
          <p:cNvPr id="48" name="Table 386">
            <a:extLst>
              <a:ext uri="{FF2B5EF4-FFF2-40B4-BE49-F238E27FC236}">
                <a16:creationId xmlns:a16="http://schemas.microsoft.com/office/drawing/2014/main" id="{4FF4E510-B140-6488-8D01-0D01FEC99829}"/>
              </a:ext>
            </a:extLst>
          </p:cNvPr>
          <p:cNvGraphicFramePr>
            <a:graphicFrameLocks noGrp="1"/>
          </p:cNvGraphicFramePr>
          <p:nvPr>
            <p:extLst>
              <p:ext uri="{D42A27DB-BD31-4B8C-83A1-F6EECF244321}">
                <p14:modId xmlns:p14="http://schemas.microsoft.com/office/powerpoint/2010/main" val="4185924047"/>
              </p:ext>
            </p:extLst>
          </p:nvPr>
        </p:nvGraphicFramePr>
        <p:xfrm>
          <a:off x="1026160" y="2103120"/>
          <a:ext cx="9919033" cy="3480946"/>
        </p:xfrm>
        <a:graphic>
          <a:graphicData uri="http://schemas.openxmlformats.org/drawingml/2006/table">
            <a:tbl>
              <a:tblPr firstRow="1" bandRow="1">
                <a:tableStyleId>{5C22544A-7EE6-4342-B048-85BDC9FD1C3A}</a:tableStyleId>
              </a:tblPr>
              <a:tblGrid>
                <a:gridCol w="4187980">
                  <a:extLst>
                    <a:ext uri="{9D8B030D-6E8A-4147-A177-3AD203B41FA5}">
                      <a16:colId xmlns:a16="http://schemas.microsoft.com/office/drawing/2014/main" val="4052358221"/>
                    </a:ext>
                  </a:extLst>
                </a:gridCol>
                <a:gridCol w="5731053">
                  <a:extLst>
                    <a:ext uri="{9D8B030D-6E8A-4147-A177-3AD203B41FA5}">
                      <a16:colId xmlns:a16="http://schemas.microsoft.com/office/drawing/2014/main" val="2517174336"/>
                    </a:ext>
                  </a:extLst>
                </a:gridCol>
              </a:tblGrid>
              <a:tr h="449998">
                <a:tc>
                  <a:txBody>
                    <a:bodyPr/>
                    <a:lstStyle/>
                    <a:p>
                      <a:r>
                        <a:rPr lang="en-US" sz="1800" b="1" i="1" dirty="0">
                          <a:solidFill>
                            <a:schemeClr val="accent1">
                              <a:lumMod val="50000"/>
                            </a:schemeClr>
                          </a:solidFill>
                          <a:latin typeface="Franklin Gothic Book" panose="020B0503020102020204" pitchFamily="34" charset="0"/>
                          <a:cs typeface="Arial" panose="020B0604020202020204" pitchFamily="34" charset="0"/>
                        </a:rPr>
                        <a:t>Region 1 email address</a:t>
                      </a:r>
                    </a:p>
                  </a:txBody>
                  <a:tcPr marL="94818" marR="94818" marT="47409" marB="47409"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50000"/>
                            </a:schemeClr>
                          </a:solidFill>
                          <a:latin typeface="Franklin Gothic Book" panose="020B0503020102020204" pitchFamily="34" charset="0"/>
                        </a:rPr>
                        <a:t>ftaregion1@dot.gov</a:t>
                      </a:r>
                    </a:p>
                  </a:txBody>
                  <a:tcPr marL="94818" marR="94818" marT="47409" marB="47409"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643538"/>
                  </a:ext>
                </a:extLst>
              </a:tr>
              <a:tr h="4499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spc="-7" dirty="0">
                          <a:solidFill>
                            <a:schemeClr val="accent1">
                              <a:lumMod val="50000"/>
                            </a:schemeClr>
                          </a:solidFill>
                          <a:latin typeface="Franklin Gothic Book" panose="020B0503020102020204" pitchFamily="34" charset="0"/>
                          <a:cs typeface="Arial" panose="020B0604020202020204" pitchFamily="34" charset="0"/>
                        </a:rPr>
                        <a:t>Peter Butler, Regional Administrator</a:t>
                      </a:r>
                      <a:endParaRPr lang="en-US" sz="1800" b="1" i="1" dirty="0">
                        <a:solidFill>
                          <a:schemeClr val="accent1">
                            <a:lumMod val="50000"/>
                          </a:schemeClr>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50000"/>
                            </a:schemeClr>
                          </a:solidFill>
                          <a:latin typeface="Franklin Gothic Book" panose="020B0503020102020204" pitchFamily="34" charset="0"/>
                        </a:rPr>
                        <a:t>peter.butler@dot.gov</a:t>
                      </a:r>
                    </a:p>
                  </a:txBody>
                  <a:tcPr marL="94818" marR="94818" marT="47409" marB="47409"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718802"/>
                  </a:ext>
                </a:extLst>
              </a:tr>
              <a:tr h="6470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spc="-7" dirty="0">
                          <a:solidFill>
                            <a:schemeClr val="accent1">
                              <a:lumMod val="50000"/>
                            </a:schemeClr>
                          </a:solidFill>
                          <a:latin typeface="Franklin Gothic Book" panose="020B0503020102020204" pitchFamily="34" charset="0"/>
                          <a:cs typeface="Arial" panose="020B0604020202020204" pitchFamily="34" charset="0"/>
                        </a:rPr>
                        <a:t>Michelle Muhlanger, Deputy Regional Administrator</a:t>
                      </a:r>
                      <a:endParaRPr lang="en-US" sz="1800" b="1" i="1" dirty="0">
                        <a:solidFill>
                          <a:schemeClr val="accent1">
                            <a:lumMod val="50000"/>
                          </a:schemeClr>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50000"/>
                            </a:schemeClr>
                          </a:solidFill>
                          <a:latin typeface="Franklin Gothic Book" panose="020B0503020102020204" pitchFamily="34" charset="0"/>
                        </a:rPr>
                        <a:t>michelle.muhlanger@dot.gov</a:t>
                      </a:r>
                    </a:p>
                  </a:txBody>
                  <a:tcPr marL="94818" marR="94818" marT="47409" marB="47409"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3409953"/>
                  </a:ext>
                </a:extLst>
              </a:tr>
              <a:tr h="6470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dirty="0">
                          <a:solidFill>
                            <a:schemeClr val="accent1">
                              <a:lumMod val="50000"/>
                            </a:schemeClr>
                          </a:solidFill>
                          <a:latin typeface="Franklin Gothic Book" panose="020B0503020102020204" pitchFamily="34" charset="0"/>
                          <a:cs typeface="Arial" panose="020B0604020202020204" pitchFamily="34" charset="0"/>
                        </a:rPr>
                        <a:t>Brandon Burns, Massachusetts Pre Award Manager</a:t>
                      </a:r>
                    </a:p>
                  </a:txBody>
                  <a:tcPr marL="94818" marR="94818" marT="47409" marB="47409"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50000"/>
                            </a:schemeClr>
                          </a:solidFill>
                          <a:latin typeface="Franklin Gothic Book" panose="020B0503020102020204" pitchFamily="34" charset="0"/>
                        </a:rPr>
                        <a:t>michael.burns1@dot.gov</a:t>
                      </a:r>
                    </a:p>
                  </a:txBody>
                  <a:tcPr marL="94818" marR="94818" marT="47409" marB="47409"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609212"/>
                  </a:ext>
                </a:extLst>
              </a:tr>
              <a:tr h="42725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dirty="0">
                          <a:solidFill>
                            <a:schemeClr val="accent1">
                              <a:lumMod val="50000"/>
                            </a:schemeClr>
                          </a:solidFill>
                          <a:latin typeface="Franklin Gothic Book" panose="020B0503020102020204" pitchFamily="34" charset="0"/>
                          <a:cs typeface="Arial" panose="020B0604020202020204" pitchFamily="34" charset="0"/>
                        </a:rPr>
                        <a:t>Jon Schmidt, Massachusetts NEPA &amp; Planning</a:t>
                      </a:r>
                    </a:p>
                  </a:txBody>
                  <a:tcPr marL="94818" marR="94818" marT="47409" marB="47409"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50000"/>
                            </a:schemeClr>
                          </a:solidFill>
                          <a:latin typeface="Franklin Gothic Book" panose="020B0503020102020204" pitchFamily="34" charset="0"/>
                        </a:rPr>
                        <a:t>jonathan.schmidt@dot.gov</a:t>
                      </a:r>
                    </a:p>
                  </a:txBody>
                  <a:tcPr marL="94818" marR="94818" marT="47409" marB="47409"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4941548"/>
                  </a:ext>
                </a:extLst>
              </a:tr>
              <a:tr h="3711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dirty="0">
                          <a:solidFill>
                            <a:schemeClr val="accent1">
                              <a:lumMod val="50000"/>
                            </a:schemeClr>
                          </a:solidFill>
                          <a:latin typeface="Franklin Gothic Book" panose="020B0503020102020204" pitchFamily="34" charset="0"/>
                          <a:cs typeface="Arial" panose="020B0604020202020204" pitchFamily="34" charset="0"/>
                        </a:rPr>
                        <a:t>Sean McGrath, Massachusetts Post Award Manager, Capital Projects</a:t>
                      </a:r>
                    </a:p>
                  </a:txBody>
                  <a:tcPr marL="94818" marR="94818" marT="47409" marB="47409"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accent1">
                              <a:lumMod val="50000"/>
                            </a:schemeClr>
                          </a:solidFill>
                          <a:latin typeface="Franklin Gothic Book" panose="020B0503020102020204" pitchFamily="34" charset="0"/>
                        </a:rPr>
                        <a:t>sean.mcgrath@dot.gov</a:t>
                      </a:r>
                    </a:p>
                  </a:txBody>
                  <a:tcPr marL="94818" marR="94818" marT="47409" marB="47409"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0148088"/>
                  </a:ext>
                </a:extLst>
              </a:tr>
            </a:tbl>
          </a:graphicData>
        </a:graphic>
      </p:graphicFrame>
      <p:sp>
        <p:nvSpPr>
          <p:cNvPr id="7" name="Title 1">
            <a:extLst>
              <a:ext uri="{FF2B5EF4-FFF2-40B4-BE49-F238E27FC236}">
                <a16:creationId xmlns:a16="http://schemas.microsoft.com/office/drawing/2014/main" id="{BDABA2DC-6C41-74BA-4758-1220D270CD81}"/>
              </a:ext>
            </a:extLst>
          </p:cNvPr>
          <p:cNvSpPr txBox="1">
            <a:spLocks/>
          </p:cNvSpPr>
          <p:nvPr/>
        </p:nvSpPr>
        <p:spPr>
          <a:xfrm>
            <a:off x="774402" y="374570"/>
            <a:ext cx="9831723"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spcAft>
                <a:spcPts val="0"/>
              </a:spcAft>
            </a:pPr>
            <a:r>
              <a:rPr lang="en-US" sz="4000" dirty="0">
                <a:solidFill>
                  <a:srgbClr val="00205C"/>
                </a:solidFill>
                <a:latin typeface="Franklin Gothic Heavy"/>
              </a:rPr>
              <a:t>FTA’s Region 1 Contacts </a:t>
            </a:r>
            <a:endParaRPr lang="en-US" sz="4000" dirty="0">
              <a:solidFill>
                <a:srgbClr val="00205C"/>
              </a:solidFill>
            </a:endParaRPr>
          </a:p>
        </p:txBody>
      </p:sp>
    </p:spTree>
    <p:extLst>
      <p:ext uri="{BB962C8B-B14F-4D97-AF65-F5344CB8AC3E}">
        <p14:creationId xmlns:p14="http://schemas.microsoft.com/office/powerpoint/2010/main" val="176311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40CCAA08-A539-F820-2BF2-548C0461F1C3}"/>
              </a:ext>
              <a:ext uri="{C183D7F6-B498-43B3-948B-1728B52AA6E4}">
                <adec:decorative xmlns:adec="http://schemas.microsoft.com/office/drawing/2017/decorative" val="1"/>
              </a:ext>
            </a:extLst>
          </p:cNvPr>
          <p:cNvSpPr/>
          <p:nvPr/>
        </p:nvSpPr>
        <p:spPr>
          <a:xfrm>
            <a:off x="1584960" y="2936240"/>
            <a:ext cx="9059027" cy="28463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3" name="Oval 12">
            <a:extLst>
              <a:ext uri="{FF2B5EF4-FFF2-40B4-BE49-F238E27FC236}">
                <a16:creationId xmlns:a16="http://schemas.microsoft.com/office/drawing/2014/main" id="{FDB5D274-D8BD-9937-4494-E5863954F6C5}"/>
              </a:ext>
            </a:extLst>
          </p:cNvPr>
          <p:cNvSpPr/>
          <p:nvPr/>
        </p:nvSpPr>
        <p:spPr>
          <a:xfrm>
            <a:off x="822960" y="1298983"/>
            <a:ext cx="762000" cy="762000"/>
          </a:xfrm>
          <a:prstGeom prst="ellipse">
            <a:avLst/>
          </a:prstGeom>
          <a:solidFill>
            <a:srgbClr val="00205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6" name="Graphic 5" descr="Mountains with solid fill">
            <a:extLst>
              <a:ext uri="{FF2B5EF4-FFF2-40B4-BE49-F238E27FC236}">
                <a16:creationId xmlns:a16="http://schemas.microsoft.com/office/drawing/2014/main" id="{72DCDCBD-99A3-4CED-18A5-0F0501FC99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007" y="1308320"/>
            <a:ext cx="647998" cy="647998"/>
          </a:xfrm>
          <a:prstGeom prst="rect">
            <a:avLst/>
          </a:prstGeom>
        </p:spPr>
      </p:pic>
      <p:sp>
        <p:nvSpPr>
          <p:cNvPr id="12" name="object 654">
            <a:extLst>
              <a:ext uri="{FF2B5EF4-FFF2-40B4-BE49-F238E27FC236}">
                <a16:creationId xmlns:a16="http://schemas.microsoft.com/office/drawing/2014/main" id="{3E46A138-77D7-855D-1B0E-0AF2EB8CA0EE}"/>
              </a:ext>
            </a:extLst>
          </p:cNvPr>
          <p:cNvSpPr txBox="1"/>
          <p:nvPr/>
        </p:nvSpPr>
        <p:spPr>
          <a:xfrm>
            <a:off x="1759331" y="1296137"/>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i="0" u="none" strike="noStrike" kern="1200" cap="none" spc="0" normalizeH="0" baseline="0" noProof="0">
                <a:ln>
                  <a:noFill/>
                </a:ln>
                <a:solidFill>
                  <a:srgbClr val="00205C"/>
                </a:solidFill>
                <a:effectLst/>
                <a:uLnTx/>
                <a:uFillTx/>
                <a:latin typeface="Franklin Gothic Demi" panose="020B0703020102020204" pitchFamily="34" charset="0"/>
                <a:cs typeface="Calibri"/>
              </a:rPr>
              <a:t>Mission</a:t>
            </a:r>
            <a:endParaRPr kumimoji="0" sz="2400" i="0" u="none" strike="noStrike" kern="1200" cap="none" spc="0" normalizeH="0" baseline="0" noProof="0">
              <a:ln>
                <a:noFill/>
              </a:ln>
              <a:solidFill>
                <a:srgbClr val="00205C"/>
              </a:solidFill>
              <a:effectLst/>
              <a:uLnTx/>
              <a:uFillTx/>
              <a:latin typeface="Franklin Gothic Demi" panose="020B0703020102020204" pitchFamily="34" charset="0"/>
              <a:cs typeface="Calibri"/>
            </a:endParaRPr>
          </a:p>
        </p:txBody>
      </p:sp>
      <p:sp>
        <p:nvSpPr>
          <p:cNvPr id="11" name="object 654">
            <a:extLst>
              <a:ext uri="{FF2B5EF4-FFF2-40B4-BE49-F238E27FC236}">
                <a16:creationId xmlns:a16="http://schemas.microsoft.com/office/drawing/2014/main" id="{1D0CE72A-449F-0629-EB8E-376DECA92B3D}"/>
              </a:ext>
            </a:extLst>
          </p:cNvPr>
          <p:cNvSpPr txBox="1"/>
          <p:nvPr/>
        </p:nvSpPr>
        <p:spPr>
          <a:xfrm>
            <a:off x="1759330" y="1654255"/>
            <a:ext cx="3822661" cy="624303"/>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000" i="0" u="none" strike="noStrike" kern="1200" cap="none" spc="0" normalizeH="0" baseline="0" noProof="0">
                <a:ln>
                  <a:noFill/>
                </a:ln>
                <a:effectLst/>
                <a:uLnTx/>
                <a:uFillTx/>
                <a:latin typeface="Franklin Gothic Book" panose="020B0503020102020204" pitchFamily="34" charset="0"/>
                <a:cs typeface="Calibri"/>
              </a:rPr>
              <a:t>Improve America’s Communities through Public Transportation</a:t>
            </a:r>
            <a:endParaRPr kumimoji="0" sz="2000" i="0" u="none" strike="noStrike" kern="1200" cap="none" spc="0" normalizeH="0" baseline="0" noProof="0">
              <a:ln>
                <a:noFill/>
              </a:ln>
              <a:effectLst/>
              <a:uLnTx/>
              <a:uFillTx/>
              <a:latin typeface="Franklin Gothic Book" panose="020B0503020102020204" pitchFamily="34" charset="0"/>
              <a:cs typeface="Calibri"/>
            </a:endParaRPr>
          </a:p>
        </p:txBody>
      </p:sp>
      <p:sp>
        <p:nvSpPr>
          <p:cNvPr id="14" name="Oval 13">
            <a:extLst>
              <a:ext uri="{FF2B5EF4-FFF2-40B4-BE49-F238E27FC236}">
                <a16:creationId xmlns:a16="http://schemas.microsoft.com/office/drawing/2014/main" id="{630C06E5-65F9-7177-5343-A77AF8FEF9D1}"/>
              </a:ext>
            </a:extLst>
          </p:cNvPr>
          <p:cNvSpPr/>
          <p:nvPr/>
        </p:nvSpPr>
        <p:spPr>
          <a:xfrm>
            <a:off x="6072867" y="1319835"/>
            <a:ext cx="762000" cy="76200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10" name="object 654">
            <a:extLst>
              <a:ext uri="{FF2B5EF4-FFF2-40B4-BE49-F238E27FC236}">
                <a16:creationId xmlns:a16="http://schemas.microsoft.com/office/drawing/2014/main" id="{5A101D06-BA62-8784-2424-BA498D29AEFF}"/>
              </a:ext>
            </a:extLst>
          </p:cNvPr>
          <p:cNvSpPr txBox="1"/>
          <p:nvPr/>
        </p:nvSpPr>
        <p:spPr>
          <a:xfrm>
            <a:off x="6988191" y="1307849"/>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i="0" u="none" strike="noStrike" kern="1200" cap="none" spc="0" normalizeH="0" baseline="0" noProof="0">
                <a:ln>
                  <a:noFill/>
                </a:ln>
                <a:solidFill>
                  <a:srgbClr val="00205C"/>
                </a:solidFill>
                <a:effectLst/>
                <a:uLnTx/>
                <a:uFillTx/>
                <a:latin typeface="Franklin Gothic Demi" panose="020B0703020102020204" pitchFamily="34" charset="0"/>
                <a:cs typeface="Calibri"/>
              </a:rPr>
              <a:t>Vision</a:t>
            </a:r>
            <a:endParaRPr kumimoji="0" sz="2400" i="0" u="none" strike="noStrike" kern="1200" cap="none" spc="0" normalizeH="0" baseline="0" noProof="0">
              <a:ln>
                <a:noFill/>
              </a:ln>
              <a:solidFill>
                <a:srgbClr val="00205C"/>
              </a:solidFill>
              <a:effectLst/>
              <a:uLnTx/>
              <a:uFillTx/>
              <a:latin typeface="Franklin Gothic Demi" panose="020B0703020102020204" pitchFamily="34" charset="0"/>
              <a:cs typeface="Calibri"/>
            </a:endParaRPr>
          </a:p>
        </p:txBody>
      </p:sp>
      <p:sp>
        <p:nvSpPr>
          <p:cNvPr id="9" name="object 654">
            <a:extLst>
              <a:ext uri="{FF2B5EF4-FFF2-40B4-BE49-F238E27FC236}">
                <a16:creationId xmlns:a16="http://schemas.microsoft.com/office/drawing/2014/main" id="{A1A6DBE7-3365-2BB6-EA48-27A7AF1C1F59}"/>
              </a:ext>
            </a:extLst>
          </p:cNvPr>
          <p:cNvSpPr txBox="1"/>
          <p:nvPr/>
        </p:nvSpPr>
        <p:spPr>
          <a:xfrm>
            <a:off x="6988190" y="1676852"/>
            <a:ext cx="3822661" cy="624303"/>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sz="2000" i="0" u="none" strike="noStrike" kern="1200" cap="none" spc="0" normalizeH="0" baseline="0" noProof="0">
                <a:ln>
                  <a:noFill/>
                </a:ln>
                <a:effectLst/>
                <a:uLnTx/>
                <a:uFillTx/>
                <a:latin typeface="Franklin Gothic Book" panose="020B0503020102020204" pitchFamily="34" charset="0"/>
                <a:cs typeface="Calibri"/>
              </a:rPr>
              <a:t>A Be</a:t>
            </a:r>
            <a:r>
              <a:rPr kumimoji="0" lang="en-US" sz="2000" i="0" u="none" strike="noStrike" kern="1200" cap="none" spc="0" normalizeH="0" baseline="0" noProof="0">
                <a:ln>
                  <a:noFill/>
                </a:ln>
                <a:effectLst/>
                <a:uLnTx/>
                <a:uFillTx/>
                <a:latin typeface="Franklin Gothic Book" panose="020B0503020102020204" pitchFamily="34" charset="0"/>
                <a:cs typeface="Calibri"/>
              </a:rPr>
              <a:t>tt</a:t>
            </a:r>
            <a:r>
              <a:rPr kumimoji="0" sz="2000" i="0" u="none" strike="noStrike" kern="1200" cap="none" spc="0" normalizeH="0" baseline="0" noProof="0">
                <a:ln>
                  <a:noFill/>
                </a:ln>
                <a:effectLst/>
                <a:uLnTx/>
                <a:uFillTx/>
                <a:latin typeface="Franklin Gothic Book" panose="020B0503020102020204" pitchFamily="34" charset="0"/>
                <a:cs typeface="Calibri"/>
              </a:rPr>
              <a:t>er Quality of Life for A</a:t>
            </a:r>
            <a:r>
              <a:rPr kumimoji="0" lang="en-US" sz="2000" i="0" u="none" strike="noStrike" kern="1200" cap="none" spc="0" normalizeH="0" baseline="0" noProof="0">
                <a:ln>
                  <a:noFill/>
                </a:ln>
                <a:effectLst/>
                <a:uLnTx/>
                <a:uFillTx/>
                <a:latin typeface="Franklin Gothic Book" panose="020B0503020102020204" pitchFamily="34" charset="0"/>
                <a:cs typeface="Calibri"/>
              </a:rPr>
              <a:t>ll </a:t>
            </a:r>
            <a:r>
              <a:rPr kumimoji="0" sz="2000" i="0" u="none" strike="noStrike" kern="1200" cap="none" spc="0" normalizeH="0" baseline="0" noProof="0">
                <a:ln>
                  <a:noFill/>
                </a:ln>
                <a:effectLst/>
                <a:uLnTx/>
                <a:uFillTx/>
                <a:latin typeface="Franklin Gothic Book" panose="020B0503020102020204" pitchFamily="34" charset="0"/>
                <a:cs typeface="Calibri"/>
              </a:rPr>
              <a:t>Built on Public Transporta</a:t>
            </a:r>
            <a:r>
              <a:rPr kumimoji="0" lang="en-US" sz="2000" i="0" u="none" strike="noStrike" kern="1200" cap="none" spc="0" normalizeH="0" baseline="0" noProof="0">
                <a:ln>
                  <a:noFill/>
                </a:ln>
                <a:effectLst/>
                <a:uLnTx/>
                <a:uFillTx/>
                <a:latin typeface="Franklin Gothic Book" panose="020B0503020102020204" pitchFamily="34" charset="0"/>
                <a:cs typeface="Calibri"/>
              </a:rPr>
              <a:t>ti</a:t>
            </a:r>
            <a:r>
              <a:rPr kumimoji="0" sz="2000" i="0" u="none" strike="noStrike" kern="1200" cap="none" spc="0" normalizeH="0" baseline="0" noProof="0">
                <a:ln>
                  <a:noFill/>
                </a:ln>
                <a:effectLst/>
                <a:uLnTx/>
                <a:uFillTx/>
                <a:latin typeface="Franklin Gothic Book" panose="020B0503020102020204" pitchFamily="34" charset="0"/>
                <a:cs typeface="Calibri"/>
              </a:rPr>
              <a:t>on Excellence</a:t>
            </a:r>
          </a:p>
        </p:txBody>
      </p:sp>
      <p:sp>
        <p:nvSpPr>
          <p:cNvPr id="45" name="object 654">
            <a:extLst>
              <a:ext uri="{FF2B5EF4-FFF2-40B4-BE49-F238E27FC236}">
                <a16:creationId xmlns:a16="http://schemas.microsoft.com/office/drawing/2014/main" id="{F364BEE2-76C5-FBB4-273D-27858EC5A8EB}"/>
              </a:ext>
            </a:extLst>
          </p:cNvPr>
          <p:cNvSpPr txBox="1"/>
          <p:nvPr/>
        </p:nvSpPr>
        <p:spPr>
          <a:xfrm>
            <a:off x="1819365" y="3052215"/>
            <a:ext cx="3094192" cy="378081"/>
          </a:xfrm>
          <a:prstGeom prst="rect">
            <a:avLst/>
          </a:prstGeom>
        </p:spPr>
        <p:txBody>
          <a:bodyPr vert="horz" wrap="square" lIns="0" tIns="8665" rIns="0" bIns="0" rtlCol="0">
            <a:spAutoFit/>
          </a:bodyPr>
          <a:lstStyle/>
          <a:p>
            <a:pPr marL="8664" marR="3466" lvl="0" indent="0" algn="l" defTabSz="457200" rtl="0" eaLnBrk="1" fontAlgn="base" latinLnBrk="0" hangingPunct="1">
              <a:lnSpc>
                <a:spcPct val="100000"/>
              </a:lnSpc>
              <a:spcBef>
                <a:spcPts val="68"/>
              </a:spcBef>
              <a:spcAft>
                <a:spcPct val="0"/>
              </a:spcAft>
              <a:buClrTx/>
              <a:buSzTx/>
              <a:buFontTx/>
              <a:buNone/>
              <a:tabLst/>
              <a:defRPr/>
            </a:pPr>
            <a:r>
              <a:rPr kumimoji="0" lang="en-US" sz="2400" i="0" u="none" strike="noStrike" kern="1200" cap="none" spc="0" normalizeH="0" baseline="0" noProof="0">
                <a:ln>
                  <a:noFill/>
                </a:ln>
                <a:solidFill>
                  <a:srgbClr val="00205C"/>
                </a:solidFill>
                <a:effectLst/>
                <a:uLnTx/>
                <a:uFillTx/>
                <a:latin typeface="Franklin Gothic Demi" panose="020B0703020102020204" pitchFamily="34" charset="0"/>
                <a:cs typeface="Calibri"/>
              </a:rPr>
              <a:t>Values</a:t>
            </a:r>
          </a:p>
        </p:txBody>
      </p:sp>
      <p:graphicFrame>
        <p:nvGraphicFramePr>
          <p:cNvPr id="48" name="Table 386">
            <a:extLst>
              <a:ext uri="{FF2B5EF4-FFF2-40B4-BE49-F238E27FC236}">
                <a16:creationId xmlns:a16="http://schemas.microsoft.com/office/drawing/2014/main" id="{4FF4E510-B140-6488-8D01-0D01FEC99829}"/>
              </a:ext>
            </a:extLst>
          </p:cNvPr>
          <p:cNvGraphicFramePr>
            <a:graphicFrameLocks noGrp="1"/>
          </p:cNvGraphicFramePr>
          <p:nvPr/>
        </p:nvGraphicFramePr>
        <p:xfrm>
          <a:off x="1748245" y="3476874"/>
          <a:ext cx="9166468" cy="2190526"/>
        </p:xfrm>
        <a:graphic>
          <a:graphicData uri="http://schemas.openxmlformats.org/drawingml/2006/table">
            <a:tbl>
              <a:tblPr firstRow="1" bandRow="1">
                <a:tableStyleId>{5C22544A-7EE6-4342-B048-85BDC9FD1C3A}</a:tableStyleId>
              </a:tblPr>
              <a:tblGrid>
                <a:gridCol w="1278644">
                  <a:extLst>
                    <a:ext uri="{9D8B030D-6E8A-4147-A177-3AD203B41FA5}">
                      <a16:colId xmlns:a16="http://schemas.microsoft.com/office/drawing/2014/main" val="4052358221"/>
                    </a:ext>
                  </a:extLst>
                </a:gridCol>
                <a:gridCol w="7887824">
                  <a:extLst>
                    <a:ext uri="{9D8B030D-6E8A-4147-A177-3AD203B41FA5}">
                      <a16:colId xmlns:a16="http://schemas.microsoft.com/office/drawing/2014/main" val="2517174336"/>
                    </a:ext>
                  </a:extLst>
                </a:gridCol>
              </a:tblGrid>
              <a:tr h="451805">
                <a:tc>
                  <a:txBody>
                    <a:bodyPr/>
                    <a:lstStyle/>
                    <a:p>
                      <a:r>
                        <a:rPr lang="en-US" sz="1800" b="1" i="1">
                          <a:solidFill>
                            <a:schemeClr val="accent1">
                              <a:lumMod val="50000"/>
                            </a:schemeClr>
                          </a:solidFill>
                          <a:latin typeface="Franklin Gothic Book" panose="020B0503020102020204" pitchFamily="34" charset="0"/>
                          <a:cs typeface="Arial" panose="020B0604020202020204" pitchFamily="34" charset="0"/>
                        </a:rPr>
                        <a:t>Service</a:t>
                      </a: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Provide reliable, transparent, responsive, and anticipatory services to meet stakeholder needs.</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643538"/>
                  </a:ext>
                </a:extLst>
              </a:tr>
              <a:tr h="45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spc="-7">
                          <a:solidFill>
                            <a:schemeClr val="accent1">
                              <a:lumMod val="50000"/>
                            </a:schemeClr>
                          </a:solidFill>
                          <a:latin typeface="Franklin Gothic Book" panose="020B0503020102020204" pitchFamily="34" charset="0"/>
                          <a:cs typeface="Arial" panose="020B0604020202020204" pitchFamily="34" charset="0"/>
                        </a:rPr>
                        <a:t>Integrity</a:t>
                      </a:r>
                      <a:endParaRPr lang="en-US" sz="1800" b="1" i="1">
                        <a:solidFill>
                          <a:schemeClr val="accent1">
                            <a:lumMod val="50000"/>
                          </a:schemeClr>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Commit to the highest professional and ethical standards.</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2718802"/>
                  </a:ext>
                </a:extLst>
              </a:tr>
              <a:tr h="45180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spc="-7">
                          <a:solidFill>
                            <a:schemeClr val="accent1">
                              <a:lumMod val="50000"/>
                            </a:schemeClr>
                          </a:solidFill>
                          <a:latin typeface="Franklin Gothic Book" panose="020B0503020102020204" pitchFamily="34" charset="0"/>
                          <a:cs typeface="Arial" panose="020B0604020202020204" pitchFamily="34" charset="0"/>
                        </a:rPr>
                        <a:t>Innovation</a:t>
                      </a:r>
                      <a:endParaRPr lang="en-US" sz="1800" b="1" i="1">
                        <a:solidFill>
                          <a:schemeClr val="accent1">
                            <a:lumMod val="50000"/>
                          </a:schemeClr>
                        </a:solidFill>
                        <a:latin typeface="Franklin Gothic Book" panose="020B0503020102020204" pitchFamily="34" charset="0"/>
                        <a:cs typeface="Arial" panose="020B0604020202020204" pitchFamily="34" charset="0"/>
                      </a:endParaRP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Foster new ideas, concepts, and solutions for improved outcomes.</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3409953"/>
                  </a:ext>
                </a:extLst>
              </a:tr>
              <a:tr h="4656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i="1">
                          <a:solidFill>
                            <a:schemeClr val="accent1">
                              <a:lumMod val="50000"/>
                            </a:schemeClr>
                          </a:solidFill>
                          <a:latin typeface="Franklin Gothic Book" panose="020B0503020102020204" pitchFamily="34" charset="0"/>
                          <a:cs typeface="Arial" panose="020B0604020202020204" pitchFamily="34" charset="0"/>
                        </a:rPr>
                        <a:t>Resiliency</a:t>
                      </a:r>
                    </a:p>
                  </a:txBody>
                  <a:tcPr marL="94818" marR="94818" marT="47409" marB="47409" anchor="ctr">
                    <a:lnL w="6350" cap="flat" cmpd="sng" algn="ctr">
                      <a:noFill/>
                      <a:prstDash val="solid"/>
                      <a:round/>
                      <a:headEnd type="none" w="med" len="med"/>
                      <a:tailEnd type="none" w="med" len="med"/>
                    </a:lnL>
                    <a:lnR w="6350" cap="flat" cmpd="sng" algn="ctr">
                      <a:solidFill>
                        <a:srgbClr val="00205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lvl="0" indent="0" algn="l" defTabSz="685800" rtl="0" eaLnBrk="1" fontAlgn="auto" latinLnBrk="0" hangingPunct="1">
                        <a:lnSpc>
                          <a:spcPct val="100000"/>
                        </a:lnSpc>
                        <a:spcBef>
                          <a:spcPts val="0"/>
                        </a:spcBef>
                        <a:spcAft>
                          <a:spcPts val="0"/>
                        </a:spcAft>
                        <a:buClrTx/>
                        <a:buSzTx/>
                        <a:buFontTx/>
                        <a:buNone/>
                        <a:tabLst/>
                        <a:defRPr/>
                      </a:pPr>
                      <a:r>
                        <a:rPr lang="en-US" sz="1800" b="0">
                          <a:solidFill>
                            <a:schemeClr val="accent1">
                              <a:lumMod val="50000"/>
                            </a:schemeClr>
                          </a:solidFill>
                          <a:latin typeface="Franklin Gothic Book" panose="020B0503020102020204" pitchFamily="34" charset="0"/>
                          <a:cs typeface="Calibri"/>
                        </a:rPr>
                        <a:t>Optimize decisions, resources, and systems to make long-term positive </a:t>
                      </a:r>
                      <a:br>
                        <a:rPr lang="en-US" sz="1800" b="0">
                          <a:solidFill>
                            <a:schemeClr val="accent1">
                              <a:lumMod val="50000"/>
                            </a:schemeClr>
                          </a:solidFill>
                          <a:latin typeface="Franklin Gothic Book" panose="020B0503020102020204" pitchFamily="34" charset="0"/>
                          <a:cs typeface="Calibri"/>
                        </a:rPr>
                      </a:br>
                      <a:r>
                        <a:rPr lang="en-US" sz="1800" b="0">
                          <a:solidFill>
                            <a:schemeClr val="accent1">
                              <a:lumMod val="50000"/>
                            </a:schemeClr>
                          </a:solidFill>
                          <a:latin typeface="Franklin Gothic Book" panose="020B0503020102020204" pitchFamily="34" charset="0"/>
                          <a:cs typeface="Calibri"/>
                        </a:rPr>
                        <a:t>impacts on the environment, infrastructure, and safety.</a:t>
                      </a:r>
                      <a:endParaRPr lang="en-US" sz="1800" b="0">
                        <a:solidFill>
                          <a:schemeClr val="accent1">
                            <a:lumMod val="50000"/>
                          </a:schemeClr>
                        </a:solidFill>
                        <a:latin typeface="Franklin Gothic Book" panose="020B0503020102020204" pitchFamily="34" charset="0"/>
                      </a:endParaRPr>
                    </a:p>
                  </a:txBody>
                  <a:tcPr marL="94818" marR="94818" marT="47409" marB="47409" anchor="ctr">
                    <a:lnL w="6350" cap="flat" cmpd="sng" algn="ctr">
                      <a:solidFill>
                        <a:srgbClr val="00205C"/>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0609212"/>
                  </a:ext>
                </a:extLst>
              </a:tr>
            </a:tbl>
          </a:graphicData>
        </a:graphic>
      </p:graphicFrame>
      <p:pic>
        <p:nvPicPr>
          <p:cNvPr id="5" name="Graphic 4">
            <a:extLst>
              <a:ext uri="{FF2B5EF4-FFF2-40B4-BE49-F238E27FC236}">
                <a16:creationId xmlns:a16="http://schemas.microsoft.com/office/drawing/2014/main" id="{B78AC559-10BA-5562-B734-85D5BD37EC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0560" y="1309430"/>
            <a:ext cx="721182" cy="767709"/>
          </a:xfrm>
          <a:prstGeom prst="rect">
            <a:avLst/>
          </a:prstGeom>
        </p:spPr>
      </p:pic>
      <p:sp>
        <p:nvSpPr>
          <p:cNvPr id="7" name="Title 1">
            <a:extLst>
              <a:ext uri="{FF2B5EF4-FFF2-40B4-BE49-F238E27FC236}">
                <a16:creationId xmlns:a16="http://schemas.microsoft.com/office/drawing/2014/main" id="{BDABA2DC-6C41-74BA-4758-1220D270CD81}"/>
              </a:ext>
            </a:extLst>
          </p:cNvPr>
          <p:cNvSpPr txBox="1">
            <a:spLocks/>
          </p:cNvSpPr>
          <p:nvPr/>
        </p:nvSpPr>
        <p:spPr>
          <a:xfrm>
            <a:off x="774402" y="374570"/>
            <a:ext cx="9831723"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a:spcAft>
                <a:spcPts val="0"/>
              </a:spcAft>
            </a:pPr>
            <a:r>
              <a:rPr lang="en-US" sz="4000">
                <a:solidFill>
                  <a:srgbClr val="00205C"/>
                </a:solidFill>
                <a:latin typeface="Franklin Gothic Heavy"/>
              </a:rPr>
              <a:t>FTA’s Mission, Vision, and Values</a:t>
            </a:r>
            <a:endParaRPr lang="en-US" sz="4000">
              <a:solidFill>
                <a:srgbClr val="00205C"/>
              </a:solidFill>
            </a:endParaRPr>
          </a:p>
        </p:txBody>
      </p:sp>
    </p:spTree>
    <p:extLst>
      <p:ext uri="{BB962C8B-B14F-4D97-AF65-F5344CB8AC3E}">
        <p14:creationId xmlns:p14="http://schemas.microsoft.com/office/powerpoint/2010/main" val="22101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FA6777E-1DF8-0CC1-96D4-19A98689F37B}"/>
              </a:ext>
            </a:extLst>
          </p:cNvPr>
          <p:cNvSpPr txBox="1">
            <a:spLocks/>
          </p:cNvSpPr>
          <p:nvPr/>
        </p:nvSpPr>
        <p:spPr>
          <a:xfrm>
            <a:off x="774402" y="374570"/>
            <a:ext cx="9004599" cy="678567"/>
          </a:xfrm>
          <a:prstGeom prst="rect">
            <a:avLst/>
          </a:prstGeom>
        </p:spPr>
        <p:txBody>
          <a:bodyPr lIns="91440" tIns="45720" rIns="91440" bIns="45720" anchor="t"/>
          <a:lstStyle>
            <a:lvl1pPr algn="l" defTabSz="914400" rtl="0" eaLnBrk="1" latinLnBrk="0" hangingPunct="1">
              <a:lnSpc>
                <a:spcPct val="90000"/>
              </a:lnSpc>
              <a:spcBef>
                <a:spcPct val="0"/>
              </a:spcBef>
              <a:buNone/>
              <a:defRPr sz="3600" kern="1200">
                <a:solidFill>
                  <a:srgbClr val="0B6FAD"/>
                </a:solidFill>
                <a:latin typeface="Franklin Gothic Heavy" panose="020B0903020102020204" pitchFamily="34" charset="0"/>
                <a:ea typeface="+mj-ea"/>
                <a:cs typeface="+mj-cs"/>
              </a:defRPr>
            </a:lvl1pPr>
          </a:lstStyle>
          <a:p>
            <a:pPr fontAlgn="auto">
              <a:spcAft>
                <a:spcPts val="0"/>
              </a:spcAft>
            </a:pPr>
            <a:r>
              <a:rPr lang="en-US" sz="4000">
                <a:solidFill>
                  <a:srgbClr val="00205C"/>
                </a:solidFill>
                <a:latin typeface="Franklin Gothic Heavy"/>
              </a:rPr>
              <a:t>FTA’s Operations</a:t>
            </a:r>
            <a:endParaRPr lang="en-US" sz="4000">
              <a:solidFill>
                <a:srgbClr val="00205C"/>
              </a:solidFill>
            </a:endParaRPr>
          </a:p>
        </p:txBody>
      </p:sp>
      <p:sp>
        <p:nvSpPr>
          <p:cNvPr id="2" name="TextBox 1">
            <a:extLst>
              <a:ext uri="{FF2B5EF4-FFF2-40B4-BE49-F238E27FC236}">
                <a16:creationId xmlns:a16="http://schemas.microsoft.com/office/drawing/2014/main" id="{6304F9B1-DE61-7BF7-BB11-8BFCB250B16F}"/>
              </a:ext>
            </a:extLst>
          </p:cNvPr>
          <p:cNvSpPr txBox="1"/>
          <p:nvPr/>
        </p:nvSpPr>
        <p:spPr>
          <a:xfrm>
            <a:off x="776900" y="996487"/>
            <a:ext cx="1074899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buNone/>
            </a:pPr>
            <a:r>
              <a:rPr lang="en-US" sz="2400">
                <a:solidFill>
                  <a:srgbClr val="4472C4">
                    <a:lumMod val="50000"/>
                  </a:srgbClr>
                </a:solidFill>
                <a:latin typeface="Franklin Gothic Book" panose="020B0503020102020204" pitchFamily="34" charset="0"/>
              </a:rPr>
              <a:t>FTA operations and authority are defined by several elements:</a:t>
            </a:r>
          </a:p>
        </p:txBody>
      </p:sp>
      <p:grpSp>
        <p:nvGrpSpPr>
          <p:cNvPr id="8" name="Group 7">
            <a:extLst>
              <a:ext uri="{FF2B5EF4-FFF2-40B4-BE49-F238E27FC236}">
                <a16:creationId xmlns:a16="http://schemas.microsoft.com/office/drawing/2014/main" id="{03786F8E-00A9-6633-6115-810DE7AF8D2D}"/>
              </a:ext>
            </a:extLst>
          </p:cNvPr>
          <p:cNvGrpSpPr/>
          <p:nvPr/>
        </p:nvGrpSpPr>
        <p:grpSpPr>
          <a:xfrm>
            <a:off x="3783051" y="1750612"/>
            <a:ext cx="4625897" cy="1590671"/>
            <a:chOff x="3455278" y="2067458"/>
            <a:chExt cx="4625897" cy="1590671"/>
          </a:xfrm>
        </p:grpSpPr>
        <p:sp>
          <p:nvSpPr>
            <p:cNvPr id="7" name="Callout: Down Arrow 6">
              <a:extLst>
                <a:ext uri="{FF2B5EF4-FFF2-40B4-BE49-F238E27FC236}">
                  <a16:creationId xmlns:a16="http://schemas.microsoft.com/office/drawing/2014/main" id="{47AC1FCD-59D2-5BFA-8528-E54E84A3D9E2}"/>
                </a:ext>
              </a:extLst>
            </p:cNvPr>
            <p:cNvSpPr/>
            <p:nvPr/>
          </p:nvSpPr>
          <p:spPr>
            <a:xfrm>
              <a:off x="3455278" y="2067458"/>
              <a:ext cx="4625897" cy="1590671"/>
            </a:xfrm>
            <a:prstGeom prst="downArrowCallout">
              <a:avLst>
                <a:gd name="adj1" fmla="val 8842"/>
                <a:gd name="adj2" fmla="val 12630"/>
                <a:gd name="adj3" fmla="val 19178"/>
                <a:gd name="adj4" fmla="val 64977"/>
              </a:avLst>
            </a:prstGeom>
            <a:noFill/>
            <a:ln w="285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DC78F51F-6DE6-781C-30AC-8923ABC73FA9}"/>
                </a:ext>
              </a:extLst>
            </p:cNvPr>
            <p:cNvSpPr/>
            <p:nvPr/>
          </p:nvSpPr>
          <p:spPr>
            <a:xfrm>
              <a:off x="3545820" y="2136913"/>
              <a:ext cx="2128099" cy="831595"/>
            </a:xfrm>
            <a:prstGeom prst="roundRect">
              <a:avLst/>
            </a:prstGeom>
            <a:solidFill>
              <a:srgbClr val="0020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Franklin Gothic Demi" panose="020B0703020102020204" pitchFamily="34" charset="0"/>
                </a:rPr>
                <a:t>FTA Mission, Vision, and Values</a:t>
              </a:r>
            </a:p>
          </p:txBody>
        </p:sp>
        <p:sp>
          <p:nvSpPr>
            <p:cNvPr id="6" name="Rectangle: Rounded Corners 5">
              <a:extLst>
                <a:ext uri="{FF2B5EF4-FFF2-40B4-BE49-F238E27FC236}">
                  <a16:creationId xmlns:a16="http://schemas.microsoft.com/office/drawing/2014/main" id="{44A630CB-6BB3-6733-F490-C3EC4F19D852}"/>
                </a:ext>
              </a:extLst>
            </p:cNvPr>
            <p:cNvSpPr/>
            <p:nvPr/>
          </p:nvSpPr>
          <p:spPr>
            <a:xfrm>
              <a:off x="5792451" y="2144333"/>
              <a:ext cx="2128098" cy="831596"/>
            </a:xfrm>
            <a:prstGeom prst="roundRect">
              <a:avLst/>
            </a:prstGeom>
            <a:solidFill>
              <a:srgbClr val="0020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Franklin Gothic Demi" panose="020B0703020102020204" pitchFamily="34" charset="0"/>
                </a:rPr>
                <a:t>FTA Core Functions</a:t>
              </a:r>
            </a:p>
          </p:txBody>
        </p:sp>
      </p:grpSp>
      <p:sp>
        <p:nvSpPr>
          <p:cNvPr id="10" name="TextBox 9">
            <a:extLst>
              <a:ext uri="{FF2B5EF4-FFF2-40B4-BE49-F238E27FC236}">
                <a16:creationId xmlns:a16="http://schemas.microsoft.com/office/drawing/2014/main" id="{8E58A790-2847-B891-E03D-11A718E8890A}"/>
              </a:ext>
            </a:extLst>
          </p:cNvPr>
          <p:cNvSpPr txBox="1"/>
          <p:nvPr/>
        </p:nvSpPr>
        <p:spPr>
          <a:xfrm>
            <a:off x="3040711" y="3547829"/>
            <a:ext cx="6110576" cy="523220"/>
          </a:xfrm>
          <a:prstGeom prst="rect">
            <a:avLst/>
          </a:prstGeom>
          <a:noFill/>
        </p:spPr>
        <p:txBody>
          <a:bodyPr wrap="square">
            <a:spAutoFit/>
          </a:bodyPr>
          <a:lstStyle/>
          <a:p>
            <a:pPr algn="ctr"/>
            <a:r>
              <a:rPr lang="en-US" sz="2800" u="sng">
                <a:solidFill>
                  <a:schemeClr val="accent1">
                    <a:lumMod val="50000"/>
                  </a:schemeClr>
                </a:solidFill>
                <a:latin typeface="Franklin Gothic Demi" panose="020B0703020102020204" pitchFamily="34" charset="0"/>
              </a:rPr>
              <a:t>FTA’s Lines of Business</a:t>
            </a:r>
          </a:p>
        </p:txBody>
      </p:sp>
      <p:grpSp>
        <p:nvGrpSpPr>
          <p:cNvPr id="50" name="Group 49">
            <a:extLst>
              <a:ext uri="{FF2B5EF4-FFF2-40B4-BE49-F238E27FC236}">
                <a16:creationId xmlns:a16="http://schemas.microsoft.com/office/drawing/2014/main" id="{258B0F44-0B64-7C99-84C1-80F70CA40F33}"/>
              </a:ext>
            </a:extLst>
          </p:cNvPr>
          <p:cNvGrpSpPr/>
          <p:nvPr/>
        </p:nvGrpSpPr>
        <p:grpSpPr>
          <a:xfrm>
            <a:off x="1681403" y="4539583"/>
            <a:ext cx="1761523" cy="1085455"/>
            <a:chOff x="1313086" y="4572557"/>
            <a:chExt cx="1761523" cy="1085455"/>
          </a:xfrm>
        </p:grpSpPr>
        <p:grpSp>
          <p:nvGrpSpPr>
            <p:cNvPr id="31" name="Group 30">
              <a:extLst>
                <a:ext uri="{FF2B5EF4-FFF2-40B4-BE49-F238E27FC236}">
                  <a16:creationId xmlns:a16="http://schemas.microsoft.com/office/drawing/2014/main" id="{56644789-6DDB-327D-23C9-2C16D7F21EF8}"/>
                </a:ext>
              </a:extLst>
            </p:cNvPr>
            <p:cNvGrpSpPr/>
            <p:nvPr/>
          </p:nvGrpSpPr>
          <p:grpSpPr>
            <a:xfrm>
              <a:off x="1845938" y="4572557"/>
              <a:ext cx="695821" cy="695821"/>
              <a:chOff x="1050107" y="4226172"/>
              <a:chExt cx="695821" cy="695821"/>
            </a:xfrm>
          </p:grpSpPr>
          <p:sp>
            <p:nvSpPr>
              <p:cNvPr id="19" name="Oval 18">
                <a:extLst>
                  <a:ext uri="{FF2B5EF4-FFF2-40B4-BE49-F238E27FC236}">
                    <a16:creationId xmlns:a16="http://schemas.microsoft.com/office/drawing/2014/main" id="{DD3B34C3-F1AC-3BD1-604D-E94F612707C0}"/>
                  </a:ext>
                </a:extLst>
              </p:cNvPr>
              <p:cNvSpPr/>
              <p:nvPr/>
            </p:nvSpPr>
            <p:spPr>
              <a:xfrm>
                <a:off x="1050107" y="4226172"/>
                <a:ext cx="695821" cy="695821"/>
              </a:xfrm>
              <a:prstGeom prst="ellipse">
                <a:avLst/>
              </a:prstGeom>
              <a:ln w="28575">
                <a:solidFill>
                  <a:schemeClr val="accent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20" name="Graphic 19" descr="Lightbulb and gear with solid fill">
                <a:extLst>
                  <a:ext uri="{FF2B5EF4-FFF2-40B4-BE49-F238E27FC236}">
                    <a16:creationId xmlns:a16="http://schemas.microsoft.com/office/drawing/2014/main" id="{88639B6C-2354-453D-EC73-437767D4D9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6646" y="4301200"/>
                <a:ext cx="542743" cy="542743"/>
              </a:xfrm>
              <a:prstGeom prst="rect">
                <a:avLst/>
              </a:prstGeom>
            </p:spPr>
          </p:pic>
        </p:grpSp>
        <p:sp>
          <p:nvSpPr>
            <p:cNvPr id="32" name="TextBox 31">
              <a:extLst>
                <a:ext uri="{FF2B5EF4-FFF2-40B4-BE49-F238E27FC236}">
                  <a16:creationId xmlns:a16="http://schemas.microsoft.com/office/drawing/2014/main" id="{8812E5B0-D3DC-FF50-138B-8B6D8D40B310}"/>
                </a:ext>
              </a:extLst>
            </p:cNvPr>
            <p:cNvSpPr txBox="1"/>
            <p:nvPr/>
          </p:nvSpPr>
          <p:spPr>
            <a:xfrm>
              <a:off x="1313086" y="5257902"/>
              <a:ext cx="1761523" cy="400110"/>
            </a:xfrm>
            <a:prstGeom prst="rect">
              <a:avLst/>
            </a:prstGeom>
            <a:noFill/>
          </p:spPr>
          <p:txBody>
            <a:bodyPr wrap="square" rtlCol="0">
              <a:spAutoFit/>
            </a:bodyPr>
            <a:lstStyle/>
            <a:p>
              <a:pPr algn="ctr"/>
              <a:r>
                <a:rPr lang="en-US" sz="2000">
                  <a:solidFill>
                    <a:schemeClr val="accent1">
                      <a:lumMod val="50000"/>
                    </a:schemeClr>
                  </a:solidFill>
                  <a:latin typeface="Franklin Gothic Demi" panose="020B0703020102020204" pitchFamily="34" charset="0"/>
                </a:rPr>
                <a:t>Research</a:t>
              </a:r>
            </a:p>
          </p:txBody>
        </p:sp>
      </p:grpSp>
      <p:grpSp>
        <p:nvGrpSpPr>
          <p:cNvPr id="49" name="Group 48">
            <a:extLst>
              <a:ext uri="{FF2B5EF4-FFF2-40B4-BE49-F238E27FC236}">
                <a16:creationId xmlns:a16="http://schemas.microsoft.com/office/drawing/2014/main" id="{D9AA781A-86DD-DDE9-78CB-F5E1D87B8DE3}"/>
              </a:ext>
            </a:extLst>
          </p:cNvPr>
          <p:cNvGrpSpPr/>
          <p:nvPr/>
        </p:nvGrpSpPr>
        <p:grpSpPr>
          <a:xfrm>
            <a:off x="4039538" y="4468282"/>
            <a:ext cx="1761523" cy="1393231"/>
            <a:chOff x="3440511" y="4572557"/>
            <a:chExt cx="1761523" cy="1393231"/>
          </a:xfrm>
        </p:grpSpPr>
        <p:sp>
          <p:nvSpPr>
            <p:cNvPr id="34" name="Oval 33">
              <a:extLst>
                <a:ext uri="{FF2B5EF4-FFF2-40B4-BE49-F238E27FC236}">
                  <a16:creationId xmlns:a16="http://schemas.microsoft.com/office/drawing/2014/main" id="{63421BC1-8498-5ED4-8318-57F4A2255824}"/>
                </a:ext>
              </a:extLst>
            </p:cNvPr>
            <p:cNvSpPr/>
            <p:nvPr/>
          </p:nvSpPr>
          <p:spPr>
            <a:xfrm>
              <a:off x="3973363" y="4572557"/>
              <a:ext cx="695821" cy="695821"/>
            </a:xfrm>
            <a:prstGeom prst="ellipse">
              <a:avLst/>
            </a:prstGeom>
            <a:ln w="28575">
              <a:solidFill>
                <a:schemeClr val="accent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15" name="Graphic 14" descr="Dollar with solid fill">
              <a:extLst>
                <a:ext uri="{FF2B5EF4-FFF2-40B4-BE49-F238E27FC236}">
                  <a16:creationId xmlns:a16="http://schemas.microsoft.com/office/drawing/2014/main" id="{B620F764-FF24-A282-0ACC-3A0507A026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5735" y="4680483"/>
              <a:ext cx="498204" cy="498204"/>
            </a:xfrm>
            <a:prstGeom prst="rect">
              <a:avLst/>
            </a:prstGeom>
          </p:spPr>
        </p:pic>
        <p:sp>
          <p:nvSpPr>
            <p:cNvPr id="36" name="TextBox 35">
              <a:extLst>
                <a:ext uri="{FF2B5EF4-FFF2-40B4-BE49-F238E27FC236}">
                  <a16:creationId xmlns:a16="http://schemas.microsoft.com/office/drawing/2014/main" id="{1621373A-96D4-D288-EF4A-2E4FB4896D13}"/>
                </a:ext>
              </a:extLst>
            </p:cNvPr>
            <p:cNvSpPr txBox="1"/>
            <p:nvPr/>
          </p:nvSpPr>
          <p:spPr>
            <a:xfrm>
              <a:off x="3440511" y="5257902"/>
              <a:ext cx="1761523" cy="707886"/>
            </a:xfrm>
            <a:prstGeom prst="rect">
              <a:avLst/>
            </a:prstGeom>
            <a:noFill/>
          </p:spPr>
          <p:txBody>
            <a:bodyPr wrap="square" rtlCol="0">
              <a:spAutoFit/>
            </a:bodyPr>
            <a:lstStyle/>
            <a:p>
              <a:pPr algn="ctr"/>
              <a:r>
                <a:rPr lang="en-US" sz="2000">
                  <a:solidFill>
                    <a:schemeClr val="accent1">
                      <a:lumMod val="50000"/>
                    </a:schemeClr>
                  </a:solidFill>
                  <a:latin typeface="Franklin Gothic Demi" panose="020B0703020102020204" pitchFamily="34" charset="0"/>
                </a:rPr>
                <a:t>Financial Assistance</a:t>
              </a:r>
            </a:p>
          </p:txBody>
        </p:sp>
      </p:grpSp>
      <p:grpSp>
        <p:nvGrpSpPr>
          <p:cNvPr id="48" name="Group 47">
            <a:extLst>
              <a:ext uri="{FF2B5EF4-FFF2-40B4-BE49-F238E27FC236}">
                <a16:creationId xmlns:a16="http://schemas.microsoft.com/office/drawing/2014/main" id="{E28B718D-AE19-90F2-1B72-3290D52B3F8C}"/>
              </a:ext>
            </a:extLst>
          </p:cNvPr>
          <p:cNvGrpSpPr/>
          <p:nvPr/>
        </p:nvGrpSpPr>
        <p:grpSpPr>
          <a:xfrm>
            <a:off x="6397673" y="4468282"/>
            <a:ext cx="1761523" cy="1393231"/>
            <a:chOff x="6172482" y="4698823"/>
            <a:chExt cx="1761523" cy="1393231"/>
          </a:xfrm>
        </p:grpSpPr>
        <p:sp>
          <p:nvSpPr>
            <p:cNvPr id="38" name="Oval 37">
              <a:extLst>
                <a:ext uri="{FF2B5EF4-FFF2-40B4-BE49-F238E27FC236}">
                  <a16:creationId xmlns:a16="http://schemas.microsoft.com/office/drawing/2014/main" id="{582FEE4A-93FD-B585-95D3-61A35830081B}"/>
                </a:ext>
              </a:extLst>
            </p:cNvPr>
            <p:cNvSpPr/>
            <p:nvPr/>
          </p:nvSpPr>
          <p:spPr>
            <a:xfrm>
              <a:off x="6705334" y="4698823"/>
              <a:ext cx="695821" cy="695821"/>
            </a:xfrm>
            <a:prstGeom prst="ellipse">
              <a:avLst/>
            </a:prstGeom>
            <a:ln w="28575">
              <a:solidFill>
                <a:schemeClr val="accent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TextBox 39">
              <a:extLst>
                <a:ext uri="{FF2B5EF4-FFF2-40B4-BE49-F238E27FC236}">
                  <a16:creationId xmlns:a16="http://schemas.microsoft.com/office/drawing/2014/main" id="{CD5490A2-44A8-4175-774C-4B011C2BC1ED}"/>
                </a:ext>
              </a:extLst>
            </p:cNvPr>
            <p:cNvSpPr txBox="1"/>
            <p:nvPr/>
          </p:nvSpPr>
          <p:spPr>
            <a:xfrm>
              <a:off x="6172482" y="5384168"/>
              <a:ext cx="1761523" cy="707886"/>
            </a:xfrm>
            <a:prstGeom prst="rect">
              <a:avLst/>
            </a:prstGeom>
            <a:noFill/>
          </p:spPr>
          <p:txBody>
            <a:bodyPr wrap="square" rtlCol="0">
              <a:spAutoFit/>
            </a:bodyPr>
            <a:lstStyle/>
            <a:p>
              <a:pPr algn="ctr"/>
              <a:r>
                <a:rPr lang="en-US" sz="2000">
                  <a:solidFill>
                    <a:schemeClr val="accent1">
                      <a:lumMod val="50000"/>
                    </a:schemeClr>
                  </a:solidFill>
                  <a:latin typeface="Franklin Gothic Demi" panose="020B0703020102020204" pitchFamily="34" charset="0"/>
                </a:rPr>
                <a:t>Technical Assistance</a:t>
              </a:r>
            </a:p>
          </p:txBody>
        </p:sp>
        <p:pic>
          <p:nvPicPr>
            <p:cNvPr id="45" name="Graphic 44" descr="Gears with solid fill">
              <a:extLst>
                <a:ext uri="{FF2B5EF4-FFF2-40B4-BE49-F238E27FC236}">
                  <a16:creationId xmlns:a16="http://schemas.microsoft.com/office/drawing/2014/main" id="{AE23B213-434A-B729-4692-DF3C11F1718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786073" y="4770124"/>
              <a:ext cx="542743" cy="542743"/>
            </a:xfrm>
            <a:prstGeom prst="rect">
              <a:avLst/>
            </a:prstGeom>
          </p:spPr>
        </p:pic>
      </p:grpSp>
      <p:grpSp>
        <p:nvGrpSpPr>
          <p:cNvPr id="47" name="Group 46">
            <a:extLst>
              <a:ext uri="{FF2B5EF4-FFF2-40B4-BE49-F238E27FC236}">
                <a16:creationId xmlns:a16="http://schemas.microsoft.com/office/drawing/2014/main" id="{8ED05E47-B65C-AB39-A16A-338BD7868CD6}"/>
              </a:ext>
            </a:extLst>
          </p:cNvPr>
          <p:cNvGrpSpPr/>
          <p:nvPr/>
        </p:nvGrpSpPr>
        <p:grpSpPr>
          <a:xfrm>
            <a:off x="8755809" y="4468282"/>
            <a:ext cx="1761523" cy="1085455"/>
            <a:chOff x="8231023" y="4932928"/>
            <a:chExt cx="1761523" cy="1085455"/>
          </a:xfrm>
        </p:grpSpPr>
        <p:sp>
          <p:nvSpPr>
            <p:cNvPr id="42" name="Oval 41">
              <a:extLst>
                <a:ext uri="{FF2B5EF4-FFF2-40B4-BE49-F238E27FC236}">
                  <a16:creationId xmlns:a16="http://schemas.microsoft.com/office/drawing/2014/main" id="{6340D46F-5B8F-7BB1-4506-6916979A0D80}"/>
                </a:ext>
              </a:extLst>
            </p:cNvPr>
            <p:cNvSpPr/>
            <p:nvPr/>
          </p:nvSpPr>
          <p:spPr>
            <a:xfrm>
              <a:off x="8763875" y="4932928"/>
              <a:ext cx="695821" cy="695821"/>
            </a:xfrm>
            <a:prstGeom prst="ellipse">
              <a:avLst/>
            </a:prstGeom>
            <a:ln w="28575">
              <a:solidFill>
                <a:schemeClr val="accent1">
                  <a:lumMod val="5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4" name="TextBox 43">
              <a:extLst>
                <a:ext uri="{FF2B5EF4-FFF2-40B4-BE49-F238E27FC236}">
                  <a16:creationId xmlns:a16="http://schemas.microsoft.com/office/drawing/2014/main" id="{E30C3BB0-E9B5-5E49-01FB-373F3AA3DAD9}"/>
                </a:ext>
              </a:extLst>
            </p:cNvPr>
            <p:cNvSpPr txBox="1"/>
            <p:nvPr/>
          </p:nvSpPr>
          <p:spPr>
            <a:xfrm>
              <a:off x="8231023" y="5618273"/>
              <a:ext cx="1761523" cy="400110"/>
            </a:xfrm>
            <a:prstGeom prst="rect">
              <a:avLst/>
            </a:prstGeom>
            <a:noFill/>
          </p:spPr>
          <p:txBody>
            <a:bodyPr wrap="square" rtlCol="0">
              <a:spAutoFit/>
            </a:bodyPr>
            <a:lstStyle/>
            <a:p>
              <a:pPr algn="ctr"/>
              <a:r>
                <a:rPr lang="en-US" sz="2000">
                  <a:solidFill>
                    <a:schemeClr val="accent1">
                      <a:lumMod val="50000"/>
                    </a:schemeClr>
                  </a:solidFill>
                  <a:latin typeface="Franklin Gothic Demi" panose="020B0703020102020204" pitchFamily="34" charset="0"/>
                </a:rPr>
                <a:t>Oversight</a:t>
              </a:r>
            </a:p>
          </p:txBody>
        </p:sp>
        <p:pic>
          <p:nvPicPr>
            <p:cNvPr id="46" name="Graphic 45" descr="Clipboard Partially Checked with solid fill">
              <a:extLst>
                <a:ext uri="{FF2B5EF4-FFF2-40B4-BE49-F238E27FC236}">
                  <a16:creationId xmlns:a16="http://schemas.microsoft.com/office/drawing/2014/main" id="{0F73CA38-366C-426A-167D-295389B2AA47}"/>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840412" y="5009466"/>
              <a:ext cx="542743" cy="542743"/>
            </a:xfrm>
            <a:prstGeom prst="rect">
              <a:avLst/>
            </a:prstGeom>
          </p:spPr>
        </p:pic>
      </p:grpSp>
    </p:spTree>
    <p:extLst>
      <p:ext uri="{BB962C8B-B14F-4D97-AF65-F5344CB8AC3E}">
        <p14:creationId xmlns:p14="http://schemas.microsoft.com/office/powerpoint/2010/main" val="307411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A75103-F9E5-23D2-2666-46BCBF51AD14}"/>
              </a:ext>
            </a:extLst>
          </p:cNvPr>
          <p:cNvSpPr txBox="1"/>
          <p:nvPr/>
        </p:nvSpPr>
        <p:spPr>
          <a:xfrm>
            <a:off x="1527658" y="1319002"/>
            <a:ext cx="5670999" cy="3539430"/>
          </a:xfrm>
          <a:prstGeom prst="rect">
            <a:avLst/>
          </a:prstGeom>
          <a:noFill/>
        </p:spPr>
        <p:txBody>
          <a:bodyPr wrap="square">
            <a:spAutoFit/>
          </a:bodyPr>
          <a:lstStyle/>
          <a:p>
            <a:r>
              <a:rPr lang="en-US" sz="2800" dirty="0">
                <a:latin typeface="Franklin Gothic Medium" panose="020B0603020102020204" pitchFamily="34" charset="0"/>
              </a:rPr>
              <a:t>FTA provides </a:t>
            </a:r>
            <a:r>
              <a:rPr lang="en-US" sz="2800" b="1" dirty="0">
                <a:solidFill>
                  <a:schemeClr val="accent2"/>
                </a:solidFill>
                <a:latin typeface="Franklin Gothic Medium" panose="020B0603020102020204" pitchFamily="34" charset="0"/>
              </a:rPr>
              <a:t>$21 billion annually </a:t>
            </a:r>
            <a:r>
              <a:rPr lang="en-US" sz="2800" dirty="0">
                <a:latin typeface="Franklin Gothic Medium" panose="020B0603020102020204" pitchFamily="34" charset="0"/>
              </a:rPr>
              <a:t>to support transit providers delivering </a:t>
            </a:r>
            <a:r>
              <a:rPr lang="en-US" sz="2800" b="1" dirty="0">
                <a:solidFill>
                  <a:schemeClr val="accent2"/>
                </a:solidFill>
                <a:latin typeface="Franklin Gothic Medium" panose="020B0603020102020204" pitchFamily="34" charset="0"/>
              </a:rPr>
              <a:t>7 billion trips</a:t>
            </a:r>
            <a:r>
              <a:rPr lang="en-US" sz="2800" dirty="0">
                <a:latin typeface="Franklin Gothic Medium" panose="020B0603020102020204" pitchFamily="34" charset="0"/>
              </a:rPr>
              <a:t> that connect transit riders to jobs, education, healthcare, and other activities. </a:t>
            </a:r>
          </a:p>
          <a:p>
            <a:endParaRPr lang="en-US" sz="2800" dirty="0">
              <a:latin typeface="Franklin Gothic Medium" panose="020B0603020102020204" pitchFamily="34" charset="0"/>
            </a:endParaRPr>
          </a:p>
          <a:p>
            <a:r>
              <a:rPr lang="en-US" sz="2800" dirty="0">
                <a:latin typeface="Franklin Gothic Medium" panose="020B0603020102020204" pitchFamily="34" charset="0"/>
              </a:rPr>
              <a:t>FTA regulates the safety of </a:t>
            </a:r>
          </a:p>
          <a:p>
            <a:r>
              <a:rPr lang="en-US" sz="2800" dirty="0">
                <a:latin typeface="Franklin Gothic Medium" panose="020B0603020102020204" pitchFamily="34" charset="0"/>
              </a:rPr>
              <a:t>transit providers.</a:t>
            </a:r>
          </a:p>
        </p:txBody>
      </p:sp>
      <p:sp>
        <p:nvSpPr>
          <p:cNvPr id="8" name="Rectangle 7">
            <a:extLst>
              <a:ext uri="{FF2B5EF4-FFF2-40B4-BE49-F238E27FC236}">
                <a16:creationId xmlns:a16="http://schemas.microsoft.com/office/drawing/2014/main" id="{1C7ADC93-BFDB-5CBD-EDCB-403701917C38}"/>
              </a:ext>
            </a:extLst>
          </p:cNvPr>
          <p:cNvSpPr/>
          <p:nvPr/>
        </p:nvSpPr>
        <p:spPr>
          <a:xfrm>
            <a:off x="638979" y="571472"/>
            <a:ext cx="10576192" cy="523301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1764FB1-6621-9D55-2D37-29DDF7927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116" y="1288456"/>
            <a:ext cx="2926080" cy="1954530"/>
          </a:xfrm>
          <a:prstGeom prst="rect">
            <a:avLst/>
          </a:prstGeom>
        </p:spPr>
      </p:pic>
      <p:pic>
        <p:nvPicPr>
          <p:cNvPr id="9" name="Picture 8" descr="A boat on the water&#10;&#10;AI-generated content may be incorrect.">
            <a:extLst>
              <a:ext uri="{FF2B5EF4-FFF2-40B4-BE49-F238E27FC236}">
                <a16:creationId xmlns:a16="http://schemas.microsoft.com/office/drawing/2014/main" id="{E3CB6C28-E504-C4B9-C9F2-1A2E536CE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116" y="3426455"/>
            <a:ext cx="2926080" cy="2194560"/>
          </a:xfrm>
          <a:prstGeom prst="rect">
            <a:avLst/>
          </a:prstGeom>
        </p:spPr>
      </p:pic>
    </p:spTree>
    <p:extLst>
      <p:ext uri="{BB962C8B-B14F-4D97-AF65-F5344CB8AC3E}">
        <p14:creationId xmlns:p14="http://schemas.microsoft.com/office/powerpoint/2010/main" val="1732535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5B9B-62AD-B584-0392-63910D2322BC}"/>
              </a:ext>
            </a:extLst>
          </p:cNvPr>
          <p:cNvSpPr>
            <a:spLocks noGrp="1"/>
          </p:cNvSpPr>
          <p:nvPr>
            <p:ph type="title"/>
          </p:nvPr>
        </p:nvSpPr>
        <p:spPr>
          <a:xfrm>
            <a:off x="767735" y="370952"/>
            <a:ext cx="8977423" cy="941867"/>
          </a:xfrm>
        </p:spPr>
        <p:txBody>
          <a:bodyPr lIns="91440" tIns="45720" rIns="91440" bIns="45720" anchor="t"/>
          <a:lstStyle/>
          <a:p>
            <a:r>
              <a:rPr lang="en-US" sz="3500" dirty="0"/>
              <a:t>New Hampshire Recipients and Grants</a:t>
            </a:r>
            <a:endParaRPr lang="en-US" sz="3500" dirty="0">
              <a:solidFill>
                <a:srgbClr val="000000"/>
              </a:solidFill>
            </a:endParaRPr>
          </a:p>
          <a:p>
            <a:endParaRPr lang="en-US" dirty="0"/>
          </a:p>
        </p:txBody>
      </p:sp>
      <p:sp>
        <p:nvSpPr>
          <p:cNvPr id="4" name="Text Placeholder 3">
            <a:extLst>
              <a:ext uri="{FF2B5EF4-FFF2-40B4-BE49-F238E27FC236}">
                <a16:creationId xmlns:a16="http://schemas.microsoft.com/office/drawing/2014/main" id="{6BE5E15B-3804-892D-7A72-88DDA0562DC7}"/>
              </a:ext>
            </a:extLst>
          </p:cNvPr>
          <p:cNvSpPr>
            <a:spLocks noGrp="1"/>
          </p:cNvSpPr>
          <p:nvPr>
            <p:ph type="body" sz="quarter" idx="15"/>
          </p:nvPr>
        </p:nvSpPr>
        <p:spPr/>
        <p:txBody>
          <a:bodyPr lIns="91440" tIns="45720" rIns="91440" bIns="45720" anchor="t"/>
          <a:lstStyle/>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Last year, FTA apportioned</a:t>
            </a:r>
            <a:r>
              <a:rPr lang="en-US" sz="2500" b="1" dirty="0">
                <a:solidFill>
                  <a:schemeClr val="accent2"/>
                </a:solidFill>
                <a:latin typeface="Franklin Gothic Book"/>
              </a:rPr>
              <a:t> $24M </a:t>
            </a:r>
            <a:r>
              <a:rPr lang="en-US" sz="2500" dirty="0">
                <a:latin typeface="Franklin Gothic Book"/>
              </a:rPr>
              <a:t>to recipients in New Hampshire</a:t>
            </a:r>
            <a:r>
              <a:rPr lang="en-US" sz="2500" dirty="0">
                <a:highlight>
                  <a:srgbClr val="FFFF00"/>
                </a:highlight>
                <a:latin typeface="Franklin Gothic Book"/>
              </a:rPr>
              <a:t> </a:t>
            </a:r>
            <a:endParaRPr lang="en-US" sz="2500" dirty="0">
              <a:latin typeface="Franklin Gothic Book"/>
            </a:endParaRPr>
          </a:p>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As of this month, there are </a:t>
            </a:r>
            <a:r>
              <a:rPr lang="en-US" sz="2500" b="1" dirty="0">
                <a:solidFill>
                  <a:schemeClr val="accent2"/>
                </a:solidFill>
                <a:latin typeface="Franklin Gothic Book"/>
              </a:rPr>
              <a:t>5 FTA recipients</a:t>
            </a:r>
            <a:r>
              <a:rPr lang="en-US" sz="2500" dirty="0">
                <a:latin typeface="Franklin Gothic Book"/>
              </a:rPr>
              <a:t> in New Hampshire managing a portfolio of </a:t>
            </a:r>
            <a:r>
              <a:rPr lang="en-US" sz="2500" b="1" dirty="0">
                <a:solidFill>
                  <a:schemeClr val="accent2"/>
                </a:solidFill>
                <a:latin typeface="Franklin Gothic Book"/>
              </a:rPr>
              <a:t>$127M </a:t>
            </a:r>
            <a:r>
              <a:rPr lang="en-US" sz="2500" dirty="0">
                <a:latin typeface="Franklin Gothic Book"/>
              </a:rPr>
              <a:t>in active FTA grants </a:t>
            </a:r>
          </a:p>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Nearly </a:t>
            </a:r>
            <a:r>
              <a:rPr lang="en-US" sz="2500" b="1" dirty="0">
                <a:solidFill>
                  <a:schemeClr val="accent2"/>
                </a:solidFill>
                <a:latin typeface="Franklin Gothic Book"/>
              </a:rPr>
              <a:t>48% of these funds </a:t>
            </a:r>
            <a:r>
              <a:rPr lang="en-US" sz="2500" dirty="0">
                <a:latin typeface="Franklin Gothic Book"/>
              </a:rPr>
              <a:t>or, </a:t>
            </a:r>
            <a:r>
              <a:rPr lang="en-US" sz="2500" b="1" dirty="0">
                <a:solidFill>
                  <a:schemeClr val="accent2"/>
                </a:solidFill>
                <a:latin typeface="Franklin Gothic Book"/>
              </a:rPr>
              <a:t>$61M </a:t>
            </a:r>
            <a:r>
              <a:rPr lang="en-US" sz="2500" dirty="0">
                <a:latin typeface="Franklin Gothic Book"/>
              </a:rPr>
              <a:t>have already been disbursed  </a:t>
            </a:r>
          </a:p>
          <a:p>
            <a:pPr>
              <a:buFont typeface="Symbol,Sans-Serif" panose="020B0604020202020204" pitchFamily="34" charset="0"/>
              <a:buChar char=""/>
            </a:pPr>
            <a:endParaRPr lang="en-US" dirty="0"/>
          </a:p>
          <a:p>
            <a:r>
              <a:rPr lang="en-US" sz="1600" i="1" dirty="0">
                <a:latin typeface="Franklin Gothic Book"/>
              </a:rPr>
              <a:t>(Source: FY2024 Full-Year Apportionment Tables, Regional Recipient Awards Dashboard, 2023 FTA National Transit Database (Sec. 5335) )</a:t>
            </a:r>
            <a:endParaRPr lang="en-US" sz="1600" dirty="0">
              <a:latin typeface="Franklin Gothic Book"/>
            </a:endParaRPr>
          </a:p>
          <a:p>
            <a:endParaRPr lang="en-US" dirty="0"/>
          </a:p>
        </p:txBody>
      </p:sp>
      <p:pic>
        <p:nvPicPr>
          <p:cNvPr id="6" name="Picture 5" descr="Map&#10;&#10;AI-generated content may be incorrect.">
            <a:extLst>
              <a:ext uri="{FF2B5EF4-FFF2-40B4-BE49-F238E27FC236}">
                <a16:creationId xmlns:a16="http://schemas.microsoft.com/office/drawing/2014/main" id="{F665EE2B-BF20-3BA9-B9D4-2D1461003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3105" y="1017113"/>
            <a:ext cx="3231160" cy="5136325"/>
          </a:xfrm>
          <a:prstGeom prst="rect">
            <a:avLst/>
          </a:prstGeom>
        </p:spPr>
      </p:pic>
    </p:spTree>
    <p:extLst>
      <p:ext uri="{BB962C8B-B14F-4D97-AF65-F5344CB8AC3E}">
        <p14:creationId xmlns:p14="http://schemas.microsoft.com/office/powerpoint/2010/main" val="2930440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5B9B-62AD-B584-0392-63910D2322BC}"/>
              </a:ext>
            </a:extLst>
          </p:cNvPr>
          <p:cNvSpPr>
            <a:spLocks noGrp="1"/>
          </p:cNvSpPr>
          <p:nvPr>
            <p:ph type="title"/>
          </p:nvPr>
        </p:nvSpPr>
        <p:spPr>
          <a:xfrm>
            <a:off x="767735" y="370952"/>
            <a:ext cx="8977423" cy="941867"/>
          </a:xfrm>
        </p:spPr>
        <p:txBody>
          <a:bodyPr lIns="91440" tIns="45720" rIns="91440" bIns="45720" anchor="t"/>
          <a:lstStyle/>
          <a:p>
            <a:r>
              <a:rPr lang="en-US" sz="3500" dirty="0"/>
              <a:t>Maine Recipients and Grants</a:t>
            </a:r>
            <a:endParaRPr lang="en-US" sz="3500" dirty="0">
              <a:solidFill>
                <a:srgbClr val="000000"/>
              </a:solidFill>
            </a:endParaRPr>
          </a:p>
          <a:p>
            <a:endParaRPr lang="en-US" dirty="0"/>
          </a:p>
        </p:txBody>
      </p:sp>
      <p:sp>
        <p:nvSpPr>
          <p:cNvPr id="4" name="Text Placeholder 3">
            <a:extLst>
              <a:ext uri="{FF2B5EF4-FFF2-40B4-BE49-F238E27FC236}">
                <a16:creationId xmlns:a16="http://schemas.microsoft.com/office/drawing/2014/main" id="{6BE5E15B-3804-892D-7A72-88DDA0562DC7}"/>
              </a:ext>
            </a:extLst>
          </p:cNvPr>
          <p:cNvSpPr>
            <a:spLocks noGrp="1"/>
          </p:cNvSpPr>
          <p:nvPr>
            <p:ph type="body" sz="quarter" idx="15"/>
          </p:nvPr>
        </p:nvSpPr>
        <p:spPr>
          <a:xfrm>
            <a:off x="767734" y="1437350"/>
            <a:ext cx="7345955" cy="4716088"/>
          </a:xfrm>
        </p:spPr>
        <p:txBody>
          <a:bodyPr lIns="91440" tIns="45720" rIns="91440" bIns="45720" anchor="t"/>
          <a:lstStyle/>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Last year, FTA apportioned </a:t>
            </a:r>
            <a:r>
              <a:rPr lang="en-US" sz="2500" b="1" dirty="0">
                <a:solidFill>
                  <a:schemeClr val="accent2"/>
                </a:solidFill>
                <a:latin typeface="Franklin Gothic Book"/>
              </a:rPr>
              <a:t>$49M </a:t>
            </a:r>
            <a:r>
              <a:rPr lang="en-US" sz="2500" dirty="0">
                <a:latin typeface="Franklin Gothic Book"/>
              </a:rPr>
              <a:t>to recipients in Maine</a:t>
            </a:r>
          </a:p>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As of this month, there are </a:t>
            </a:r>
            <a:r>
              <a:rPr lang="en-US" sz="2500" b="1" dirty="0">
                <a:solidFill>
                  <a:schemeClr val="accent2"/>
                </a:solidFill>
                <a:latin typeface="Franklin Gothic Book"/>
              </a:rPr>
              <a:t>10 FTA recipients</a:t>
            </a:r>
            <a:r>
              <a:rPr lang="en-US" sz="2500" dirty="0">
                <a:latin typeface="Franklin Gothic Book"/>
              </a:rPr>
              <a:t> in Maine managing a portfolio of </a:t>
            </a:r>
            <a:r>
              <a:rPr lang="en-US" sz="2500" b="1" dirty="0">
                <a:solidFill>
                  <a:schemeClr val="accent2"/>
                </a:solidFill>
                <a:latin typeface="Franklin Gothic Book"/>
              </a:rPr>
              <a:t>$307M </a:t>
            </a:r>
            <a:r>
              <a:rPr lang="en-US" sz="2500" dirty="0">
                <a:latin typeface="Franklin Gothic Book"/>
              </a:rPr>
              <a:t>in active FTA grants </a:t>
            </a:r>
          </a:p>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Nearly </a:t>
            </a:r>
            <a:r>
              <a:rPr lang="en-US" sz="2500" b="1" dirty="0">
                <a:solidFill>
                  <a:schemeClr val="accent2"/>
                </a:solidFill>
                <a:latin typeface="Franklin Gothic Book"/>
              </a:rPr>
              <a:t>65% of these funds </a:t>
            </a:r>
            <a:r>
              <a:rPr lang="en-US" sz="2500" dirty="0">
                <a:latin typeface="Franklin Gothic Book"/>
              </a:rPr>
              <a:t>or, </a:t>
            </a:r>
            <a:r>
              <a:rPr lang="en-US" sz="2500" b="1" dirty="0">
                <a:solidFill>
                  <a:schemeClr val="accent2"/>
                </a:solidFill>
                <a:latin typeface="Franklin Gothic Book"/>
              </a:rPr>
              <a:t>$199M </a:t>
            </a:r>
            <a:r>
              <a:rPr lang="en-US" sz="2500" dirty="0">
                <a:latin typeface="Franklin Gothic Book"/>
              </a:rPr>
              <a:t>have already been disbursed  </a:t>
            </a:r>
          </a:p>
          <a:p>
            <a:pPr>
              <a:buFont typeface="Symbol,Sans-Serif" panose="020B0604020202020204" pitchFamily="34" charset="0"/>
              <a:buChar char=""/>
            </a:pPr>
            <a:endParaRPr lang="en-US" dirty="0"/>
          </a:p>
          <a:p>
            <a:r>
              <a:rPr lang="en-US" sz="1600" i="1" dirty="0">
                <a:latin typeface="Franklin Gothic Book"/>
              </a:rPr>
              <a:t>(Source: FY2024 Full-Year Apportionment Tables, Regional Recipient Awards Dashboard, 2023 FTA National Transit Database (Sec. 5335) )</a:t>
            </a:r>
            <a:endParaRPr lang="en-US" sz="1600" dirty="0">
              <a:latin typeface="Franklin Gothic Book"/>
            </a:endParaRPr>
          </a:p>
          <a:p>
            <a:endParaRPr lang="en-US" dirty="0"/>
          </a:p>
        </p:txBody>
      </p:sp>
      <p:grpSp>
        <p:nvGrpSpPr>
          <p:cNvPr id="6" name="Group 4">
            <a:extLst>
              <a:ext uri="{FF2B5EF4-FFF2-40B4-BE49-F238E27FC236}">
                <a16:creationId xmlns:a16="http://schemas.microsoft.com/office/drawing/2014/main" id="{1913736B-5BC5-4968-CBC6-0BA0AF79F4D7}"/>
              </a:ext>
            </a:extLst>
          </p:cNvPr>
          <p:cNvGrpSpPr>
            <a:grpSpLocks noChangeAspect="1"/>
          </p:cNvGrpSpPr>
          <p:nvPr/>
        </p:nvGrpSpPr>
        <p:grpSpPr bwMode="auto">
          <a:xfrm>
            <a:off x="8113713" y="704850"/>
            <a:ext cx="3679825" cy="4972050"/>
            <a:chOff x="5111" y="444"/>
            <a:chExt cx="2318" cy="3132"/>
          </a:xfrm>
        </p:grpSpPr>
        <p:sp>
          <p:nvSpPr>
            <p:cNvPr id="7" name="AutoShape 3">
              <a:extLst>
                <a:ext uri="{FF2B5EF4-FFF2-40B4-BE49-F238E27FC236}">
                  <a16:creationId xmlns:a16="http://schemas.microsoft.com/office/drawing/2014/main" id="{4E609098-9B9C-BFA8-CEF2-C2544531DB03}"/>
                </a:ext>
              </a:extLst>
            </p:cNvPr>
            <p:cNvSpPr>
              <a:spLocks noChangeAspect="1" noChangeArrowheads="1" noTextEdit="1"/>
            </p:cNvSpPr>
            <p:nvPr/>
          </p:nvSpPr>
          <p:spPr bwMode="auto">
            <a:xfrm>
              <a:off x="5111" y="444"/>
              <a:ext cx="2318" cy="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7AB39FA4-C8EE-68DF-9A83-D66FBEBB3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 y="444"/>
              <a:ext cx="2322" cy="31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6649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5B9B-62AD-B584-0392-63910D2322BC}"/>
              </a:ext>
            </a:extLst>
          </p:cNvPr>
          <p:cNvSpPr>
            <a:spLocks noGrp="1"/>
          </p:cNvSpPr>
          <p:nvPr>
            <p:ph type="title"/>
          </p:nvPr>
        </p:nvSpPr>
        <p:spPr>
          <a:xfrm>
            <a:off x="767735" y="370952"/>
            <a:ext cx="8977423" cy="941867"/>
          </a:xfrm>
        </p:spPr>
        <p:txBody>
          <a:bodyPr lIns="91440" tIns="45720" rIns="91440" bIns="45720" anchor="t"/>
          <a:lstStyle/>
          <a:p>
            <a:r>
              <a:rPr lang="en-US" sz="3500" dirty="0"/>
              <a:t>Vermont Recipients and Grants</a:t>
            </a:r>
            <a:endParaRPr lang="en-US" sz="3500" dirty="0">
              <a:solidFill>
                <a:srgbClr val="000000"/>
              </a:solidFill>
            </a:endParaRPr>
          </a:p>
          <a:p>
            <a:endParaRPr lang="en-US" dirty="0"/>
          </a:p>
        </p:txBody>
      </p:sp>
      <p:sp>
        <p:nvSpPr>
          <p:cNvPr id="4" name="Text Placeholder 3">
            <a:extLst>
              <a:ext uri="{FF2B5EF4-FFF2-40B4-BE49-F238E27FC236}">
                <a16:creationId xmlns:a16="http://schemas.microsoft.com/office/drawing/2014/main" id="{6BE5E15B-3804-892D-7A72-88DDA0562DC7}"/>
              </a:ext>
            </a:extLst>
          </p:cNvPr>
          <p:cNvSpPr>
            <a:spLocks noGrp="1"/>
          </p:cNvSpPr>
          <p:nvPr>
            <p:ph type="body" sz="quarter" idx="15"/>
          </p:nvPr>
        </p:nvSpPr>
        <p:spPr>
          <a:xfrm>
            <a:off x="767735" y="1437350"/>
            <a:ext cx="6998226" cy="4716088"/>
          </a:xfrm>
        </p:spPr>
        <p:txBody>
          <a:bodyPr lIns="91440" tIns="45720" rIns="91440" bIns="45720" anchor="t"/>
          <a:lstStyle/>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Last year, FTA apportioned near $</a:t>
            </a:r>
            <a:r>
              <a:rPr lang="en-US" sz="2500" b="1" dirty="0">
                <a:solidFill>
                  <a:schemeClr val="accent2"/>
                </a:solidFill>
                <a:latin typeface="Franklin Gothic Book"/>
              </a:rPr>
              <a:t>15M</a:t>
            </a:r>
            <a:r>
              <a:rPr lang="en-US" sz="2500" dirty="0">
                <a:latin typeface="Franklin Gothic Book"/>
              </a:rPr>
              <a:t> to recipients in Vermont</a:t>
            </a:r>
          </a:p>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As of this month, there are </a:t>
            </a:r>
            <a:r>
              <a:rPr lang="en-US" sz="2500" b="1" dirty="0">
                <a:solidFill>
                  <a:schemeClr val="accent2"/>
                </a:solidFill>
                <a:latin typeface="Franklin Gothic Book"/>
              </a:rPr>
              <a:t>2 FTA recipients </a:t>
            </a:r>
            <a:r>
              <a:rPr lang="en-US" sz="2500" dirty="0">
                <a:latin typeface="Franklin Gothic Book"/>
              </a:rPr>
              <a:t>in Vermont managing a portfolio of </a:t>
            </a:r>
            <a:r>
              <a:rPr lang="en-US" sz="2500" b="1" dirty="0">
                <a:solidFill>
                  <a:schemeClr val="accent2"/>
                </a:solidFill>
                <a:latin typeface="Franklin Gothic Book"/>
              </a:rPr>
              <a:t>$181M</a:t>
            </a:r>
            <a:r>
              <a:rPr lang="en-US" sz="2500" dirty="0">
                <a:latin typeface="Franklin Gothic Book"/>
              </a:rPr>
              <a:t> in active FTA grants </a:t>
            </a:r>
          </a:p>
          <a:p>
            <a:pPr marL="342900" indent="-342900">
              <a:lnSpc>
                <a:spcPct val="105000"/>
              </a:lnSpc>
              <a:spcBef>
                <a:spcPts val="0"/>
              </a:spcBef>
              <a:spcAft>
                <a:spcPts val="1200"/>
              </a:spcAft>
              <a:buFont typeface="Symbol,Sans-Serif" panose="020B0604020202020204" pitchFamily="34" charset="0"/>
              <a:buChar char=""/>
            </a:pPr>
            <a:r>
              <a:rPr lang="en-US" sz="2500" dirty="0">
                <a:latin typeface="Franklin Gothic Book"/>
              </a:rPr>
              <a:t>Nearly </a:t>
            </a:r>
            <a:r>
              <a:rPr lang="en-US" sz="2500" b="1" dirty="0">
                <a:solidFill>
                  <a:schemeClr val="accent2"/>
                </a:solidFill>
                <a:latin typeface="Franklin Gothic Book"/>
              </a:rPr>
              <a:t>87% of these funds </a:t>
            </a:r>
            <a:r>
              <a:rPr lang="en-US" sz="2500" dirty="0">
                <a:latin typeface="Franklin Gothic Book"/>
              </a:rPr>
              <a:t>or, </a:t>
            </a:r>
            <a:r>
              <a:rPr lang="en-US" sz="2500" b="1" dirty="0">
                <a:solidFill>
                  <a:schemeClr val="accent2"/>
                </a:solidFill>
                <a:latin typeface="Franklin Gothic Book"/>
              </a:rPr>
              <a:t>$157M </a:t>
            </a:r>
            <a:r>
              <a:rPr lang="en-US" sz="2500" dirty="0">
                <a:latin typeface="Franklin Gothic Book"/>
              </a:rPr>
              <a:t>have already been disbursed  </a:t>
            </a:r>
          </a:p>
          <a:p>
            <a:pPr>
              <a:buFont typeface="Symbol,Sans-Serif" panose="020B0604020202020204" pitchFamily="34" charset="0"/>
              <a:buChar char=""/>
            </a:pPr>
            <a:endParaRPr lang="en-US" dirty="0"/>
          </a:p>
          <a:p>
            <a:r>
              <a:rPr lang="en-US" sz="1600" i="1" dirty="0">
                <a:latin typeface="Franklin Gothic Book"/>
              </a:rPr>
              <a:t>(Source: FY2024 Full-Year Apportionment Tables, Regional Recipient Awards Dashboard, 2023 FTA National Transit Database (Sec. 5335) )</a:t>
            </a:r>
            <a:endParaRPr lang="en-US" sz="1600" dirty="0">
              <a:latin typeface="Franklin Gothic Book"/>
            </a:endParaRPr>
          </a:p>
          <a:p>
            <a:endParaRPr lang="en-US" dirty="0"/>
          </a:p>
        </p:txBody>
      </p:sp>
      <p:pic>
        <p:nvPicPr>
          <p:cNvPr id="5" name="Picture 4">
            <a:extLst>
              <a:ext uri="{FF2B5EF4-FFF2-40B4-BE49-F238E27FC236}">
                <a16:creationId xmlns:a16="http://schemas.microsoft.com/office/drawing/2014/main" id="{17035919-40B8-7918-C607-3843A0C9668F}"/>
              </a:ext>
            </a:extLst>
          </p:cNvPr>
          <p:cNvPicPr>
            <a:picLocks noChangeAspect="1"/>
          </p:cNvPicPr>
          <p:nvPr/>
        </p:nvPicPr>
        <p:blipFill>
          <a:blip r:embed="rId3"/>
          <a:stretch>
            <a:fillRect/>
          </a:stretch>
        </p:blipFill>
        <p:spPr>
          <a:xfrm>
            <a:off x="7886163" y="965915"/>
            <a:ext cx="3940935" cy="4926169"/>
          </a:xfrm>
          <a:prstGeom prst="rect">
            <a:avLst/>
          </a:prstGeom>
        </p:spPr>
      </p:pic>
    </p:spTree>
    <p:extLst>
      <p:ext uri="{BB962C8B-B14F-4D97-AF65-F5344CB8AC3E}">
        <p14:creationId xmlns:p14="http://schemas.microsoft.com/office/powerpoint/2010/main" val="2108911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2033-3B46-6C46-F5C6-B8BAD47EE96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A24289A-ED9F-365F-E6BE-AA65BDE5BAE2}"/>
              </a:ext>
            </a:extLst>
          </p:cNvPr>
          <p:cNvSpPr>
            <a:spLocks noGrp="1"/>
          </p:cNvSpPr>
          <p:nvPr/>
        </p:nvSpPr>
        <p:spPr>
          <a:xfrm>
            <a:off x="762000" y="3119461"/>
            <a:ext cx="7166809" cy="1310962"/>
          </a:xfrm>
          <a:prstGeom prst="rect">
            <a:avLst/>
          </a:prstGeom>
        </p:spPr>
        <p:txBody>
          <a:bodyPr lIns="91440" tIns="45720" rIns="91440" bIns="45720" anchor="t"/>
          <a:lstStyle>
            <a:lvl1pPr algn="l" defTabSz="914400" rtl="0" eaLnBrk="1" latinLnBrk="0" hangingPunct="1">
              <a:lnSpc>
                <a:spcPct val="90000"/>
              </a:lnSpc>
              <a:spcBef>
                <a:spcPct val="0"/>
              </a:spcBef>
              <a:buNone/>
              <a:defRPr sz="4800" kern="1200">
                <a:solidFill>
                  <a:srgbClr val="00205C"/>
                </a:solidFill>
                <a:latin typeface="Franklin Gothic Demi" panose="020B0703020102020204" pitchFamily="34" charset="0"/>
                <a:ea typeface="+mj-ea"/>
                <a:cs typeface="+mj-cs"/>
              </a:defRPr>
            </a:lvl1pPr>
          </a:lstStyle>
          <a:p>
            <a:r>
              <a:rPr lang="en-US">
                <a:latin typeface="Franklin Gothic Demi"/>
              </a:rPr>
              <a:t>Upcoming Notice Of Funding Opportunities (NOFOs)</a:t>
            </a:r>
            <a:endParaRPr lang="en-US"/>
          </a:p>
        </p:txBody>
      </p:sp>
    </p:spTree>
    <p:extLst>
      <p:ext uri="{BB962C8B-B14F-4D97-AF65-F5344CB8AC3E}">
        <p14:creationId xmlns:p14="http://schemas.microsoft.com/office/powerpoint/2010/main" val="65770259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FTA Brand Colors">
      <a:dk1>
        <a:sysClr val="windowText" lastClr="000000"/>
      </a:dk1>
      <a:lt1>
        <a:sysClr val="window" lastClr="FFFFFF"/>
      </a:lt1>
      <a:dk2>
        <a:srgbClr val="00205C"/>
      </a:dk2>
      <a:lt2>
        <a:srgbClr val="D9D9D9"/>
      </a:lt2>
      <a:accent1>
        <a:srgbClr val="FFC000"/>
      </a:accent1>
      <a:accent2>
        <a:srgbClr val="ED7D31"/>
      </a:accent2>
      <a:accent3>
        <a:srgbClr val="0B6FAD"/>
      </a:accent3>
      <a:accent4>
        <a:srgbClr val="003E7E"/>
      </a:accent4>
      <a:accent5>
        <a:srgbClr val="F2F2F2"/>
      </a:accent5>
      <a:accent6>
        <a:srgbClr val="00205C"/>
      </a:accent6>
      <a:hlink>
        <a:srgbClr val="0F9AEF"/>
      </a:hlink>
      <a:folHlink>
        <a:srgbClr val="0B6F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4484097-4253-4333-bc9b-2c4a758027a0" xsi:nil="true"/>
    <lcf76f155ced4ddcb4097134ff3c332f xmlns="4f800ef0-54b0-4ecc-88db-6ff5014dd9d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142702CDE36346B274D4E39DFA91BD" ma:contentTypeVersion="18" ma:contentTypeDescription="Create a new document." ma:contentTypeScope="" ma:versionID="e5c4bc96f5332b4c8e72854928c138cb">
  <xsd:schema xmlns:xsd="http://www.w3.org/2001/XMLSchema" xmlns:xs="http://www.w3.org/2001/XMLSchema" xmlns:p="http://schemas.microsoft.com/office/2006/metadata/properties" xmlns:ns2="4f800ef0-54b0-4ecc-88db-6ff5014dd9d9" xmlns:ns3="84484097-4253-4333-bc9b-2c4a758027a0" targetNamespace="http://schemas.microsoft.com/office/2006/metadata/properties" ma:root="true" ma:fieldsID="5bc3c4be32413f0a2cc90537f73aeb80" ns2:_="" ns3:_="">
    <xsd:import namespace="4f800ef0-54b0-4ecc-88db-6ff5014dd9d9"/>
    <xsd:import namespace="84484097-4253-4333-bc9b-2c4a758027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00ef0-54b0-4ecc-88db-6ff5014dd9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4b3aeef-c158-4585-864a-7572923fc0e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484097-4253-4333-bc9b-2c4a758027a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fa48ff2-3645-445e-be4c-dddcc9730d93}" ma:internalName="TaxCatchAll" ma:showField="CatchAllData" ma:web="84484097-4253-4333-bc9b-2c4a758027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E88776-98BF-4480-8E29-48D747E97596}">
  <ds:schemaRefs>
    <ds:schemaRef ds:uri="http://schemas.microsoft.com/sharepoint/v3/contenttype/forms"/>
  </ds:schemaRefs>
</ds:datastoreItem>
</file>

<file path=customXml/itemProps2.xml><?xml version="1.0" encoding="utf-8"?>
<ds:datastoreItem xmlns:ds="http://schemas.openxmlformats.org/officeDocument/2006/customXml" ds:itemID="{15BAFB66-AE09-4A79-A6CD-2A9FF557A88A}">
  <ds:schemaRefs>
    <ds:schemaRef ds:uri="http://purl.org/dc/terms/"/>
    <ds:schemaRef ds:uri="6f0a1037-bc03-495b-8b19-28726cad1c72"/>
    <ds:schemaRef ds:uri="http://schemas.microsoft.com/office/2006/documentManagement/types"/>
    <ds:schemaRef ds:uri="http://schemas.microsoft.com/office/infopath/2007/PartnerControls"/>
    <ds:schemaRef ds:uri="ed43bf7f-f8d8-4f78-9fcf-3985209307d3"/>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4B1908E-A5F6-4641-8622-A739CEE98D02}"/>
</file>

<file path=docProps/app.xml><?xml version="1.0" encoding="utf-8"?>
<Properties xmlns="http://schemas.openxmlformats.org/officeDocument/2006/extended-properties" xmlns:vt="http://schemas.openxmlformats.org/officeDocument/2006/docPropsVTypes">
  <Template>office theme</Template>
  <TotalTime>7648</TotalTime>
  <Words>1315</Words>
  <Application>Microsoft Office PowerPoint</Application>
  <PresentationFormat>Widescreen</PresentationFormat>
  <Paragraphs>167</Paragraphs>
  <Slides>20</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Aptos</vt:lpstr>
      <vt:lpstr>Arial</vt:lpstr>
      <vt:lpstr>Courier New</vt:lpstr>
      <vt:lpstr>Franklin Gothic Book</vt:lpstr>
      <vt:lpstr>Franklin Gothic Demi</vt:lpstr>
      <vt:lpstr>Franklin Gothic Heavy</vt:lpstr>
      <vt:lpstr>Franklin Gothic Medium</vt:lpstr>
      <vt:lpstr>Source Sans Pro</vt:lpstr>
      <vt:lpstr>Symbol,Sans-Serif</vt:lpstr>
      <vt:lpstr>Wingdings</vt:lpstr>
      <vt:lpstr>Custom Design</vt:lpstr>
      <vt:lpstr>Custom Design</vt:lpstr>
      <vt:lpstr>Federal Transit Administration</vt:lpstr>
      <vt:lpstr>PowerPoint Presentation</vt:lpstr>
      <vt:lpstr>PowerPoint Presentation</vt:lpstr>
      <vt:lpstr>PowerPoint Presentation</vt:lpstr>
      <vt:lpstr>PowerPoint Presentation</vt:lpstr>
      <vt:lpstr>New Hampshire Recipients and Grants </vt:lpstr>
      <vt:lpstr>Maine Recipients and Grants </vt:lpstr>
      <vt:lpstr>Vermont Recipients and Grants </vt:lpstr>
      <vt:lpstr>PowerPoint Presentation</vt:lpstr>
      <vt:lpstr>Upcoming NOFOs</vt:lpstr>
      <vt:lpstr>Recipient Tools Highlight</vt:lpstr>
      <vt:lpstr>Recipient Toolkit and Circular Updates</vt:lpstr>
      <vt:lpstr>Section 5307  Safety Requirement Highlight</vt:lpstr>
      <vt:lpstr> Section 5307 Safety Requirement   </vt:lpstr>
      <vt:lpstr>Safety Requirement - How to Operationalize  </vt:lpstr>
      <vt:lpstr>Safety Requirement - Other Important  Notes  </vt:lpstr>
      <vt:lpstr>Period of Performance  Tips and Tricks</vt:lpstr>
      <vt:lpstr>Period of Performance – Background </vt:lpstr>
      <vt:lpstr>Period of Performance - TrAMS Enhancements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Presentation Template</dc:title>
  <dc:creator>Butler, Peter (FTA)</dc:creator>
  <cp:lastModifiedBy>Butler, Peter (FTA)</cp:lastModifiedBy>
  <cp:revision>28</cp:revision>
  <cp:lastPrinted>2025-08-29T17:32:20Z</cp:lastPrinted>
  <dcterms:created xsi:type="dcterms:W3CDTF">2025-04-03T14:12:15Z</dcterms:created>
  <dcterms:modified xsi:type="dcterms:W3CDTF">2025-08-29T18:09:46Z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0x01010036142702CDE36346B274D4E39DFA91BD</vt:lpwstr>
  </property>
  <property fmtid="{D5CDD505-2E9C-101B-9397-08002B2CF9AE}" pid="3" name="MediaServiceImageTags">
    <vt:lpwstr/>
  </property>
</Properties>
</file>