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87" r:id="rId4"/>
    <p:sldId id="288" r:id="rId5"/>
    <p:sldId id="289" r:id="rId6"/>
    <p:sldId id="291" r:id="rId7"/>
    <p:sldId id="297" r:id="rId8"/>
    <p:sldId id="293" r:id="rId9"/>
    <p:sldId id="294" r:id="rId10"/>
    <p:sldId id="280" r:id="rId11"/>
    <p:sldId id="295" r:id="rId12"/>
    <p:sldId id="296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Tremblay" initials="MJT" lastIdx="1" clrIdx="0">
    <p:extLst>
      <p:ext uri="{19B8F6BF-5375-455C-9EA6-DF929625EA0E}">
        <p15:presenceInfo xmlns:p15="http://schemas.microsoft.com/office/powerpoint/2012/main" userId="a0df12cf74921745" providerId="Windows Live"/>
      </p:ext>
    </p:extLst>
  </p:cmAuthor>
  <p:cmAuthor id="2" name="Denise" initials="D" lastIdx="1" clrIdx="1">
    <p:extLst>
      <p:ext uri="{19B8F6BF-5375-455C-9EA6-DF929625EA0E}">
        <p15:presenceInfo xmlns:p15="http://schemas.microsoft.com/office/powerpoint/2012/main" userId="Deni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4472C4"/>
    <a:srgbClr val="FFD966"/>
    <a:srgbClr val="B9A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2" autoAdjust="0"/>
    <p:restoredTop sz="94690" autoAdjust="0"/>
  </p:normalViewPr>
  <p:slideViewPr>
    <p:cSldViewPr snapToGrid="0">
      <p:cViewPr varScale="1">
        <p:scale>
          <a:sx n="113" d="100"/>
          <a:sy n="113" d="100"/>
        </p:scale>
        <p:origin x="31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73C91-1027-4155-896E-9600DB446E7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1AE1D4-FC93-4679-A95F-A9699FD2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1CAA1-2CB9-4E46-B075-F12D9BB3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CE4DA-0BFE-4457-B328-3E7AE1E6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70C6E-41CB-46D0-9C74-971E9175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D3E5C-D24D-406C-8922-F0DB0AC4E47B}"/>
              </a:ext>
            </a:extLst>
          </p:cNvPr>
          <p:cNvSpPr/>
          <p:nvPr userDrawn="1"/>
        </p:nvSpPr>
        <p:spPr>
          <a:xfrm>
            <a:off x="-1" y="0"/>
            <a:ext cx="6096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AD927-363C-4142-970D-5C9364519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68" y="2953992"/>
            <a:ext cx="3217394" cy="3187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0268F-BE32-4012-BD73-07A1FAD45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19" y="866445"/>
            <a:ext cx="2415031" cy="2506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93C37-A5E7-4042-8607-BB21287266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51411" y="824076"/>
            <a:ext cx="2590800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52475-733A-4795-A131-2E21532D25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21863" y="3354901"/>
            <a:ext cx="2449896" cy="238586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5C577C5-1668-4FAF-8FDA-5BD194A67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52" y="2257426"/>
            <a:ext cx="5649056" cy="1841499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55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184B-2C22-4A74-8822-2441373A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1C1E0-E51A-41F9-9606-C6184EB9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7835-D4A1-4D69-9DA1-B66B52F4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CE3FD-3ADB-4F22-A9F1-2FF83EF6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003A-C685-49FD-8C0D-BEA5AF78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C300F-42F9-40E5-B01B-7D5ACE091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E4167-6F82-4AA7-9453-CDC45E8D7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BC688-55FC-473F-A802-F52B00EA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C191-919C-43B5-BE41-0E54BA2C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266AC-24A1-496A-BF93-E451F13A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C93F-3432-4133-A5EC-B3F82159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45894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24B1E-8472-441F-A6E3-C2699DE0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C3BE-0F4C-46A6-8491-159880D8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73982-5BCE-45D4-9830-A80AC355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D64E6B-55AB-450D-A10E-6BEB08AB372C}"/>
              </a:ext>
            </a:extLst>
          </p:cNvPr>
          <p:cNvSpPr/>
          <p:nvPr userDrawn="1"/>
        </p:nvSpPr>
        <p:spPr>
          <a:xfrm>
            <a:off x="0" y="1"/>
            <a:ext cx="12192000" cy="1409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148B24-B350-4B0B-9DC4-F983E114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000"/>
            <a:ext cx="10515600" cy="8509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367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9923-49CB-4DA6-B817-7355784F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9E22B-9CB4-4593-869C-82801DD33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5510-7441-492A-B35F-557389E8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B5801-23A3-4FB4-832A-8709574C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6BA86-A64D-4D5A-906E-AD73D9E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B391-1F80-4520-9D22-8D279C9F0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9088"/>
            <a:ext cx="5181600" cy="45878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E801E-3926-475A-B569-5125F7555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9088"/>
            <a:ext cx="5181600" cy="4587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32B9A-1192-41CB-A8B6-8366FC01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E54A3-BA72-4112-A082-6AA7299D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08400-88AE-487E-ADAF-585C3FC2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9695FE-5885-47DC-B270-AA0677834793}"/>
              </a:ext>
            </a:extLst>
          </p:cNvPr>
          <p:cNvSpPr/>
          <p:nvPr userDrawn="1"/>
        </p:nvSpPr>
        <p:spPr>
          <a:xfrm>
            <a:off x="0" y="1"/>
            <a:ext cx="12192000" cy="1409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0F4847-B945-4DD7-B66B-8F38D41C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000"/>
            <a:ext cx="10515600" cy="8509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15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48EB5-C319-4C19-87AA-2955E1D12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8F5F-30C4-4CE8-9949-6E2410A39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BD512-4540-43D0-9E5C-67A57C59D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87C4-F3E3-4750-A02B-8D561CD33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AAB54-B851-4DF5-BA99-B77EB03B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CD187-AAE5-4384-A9A7-403E2AFB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EDD64-88FE-4D5F-A750-D5FB6DE5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FB05C-5D2B-436C-8615-D11A926F5C31}"/>
              </a:ext>
            </a:extLst>
          </p:cNvPr>
          <p:cNvSpPr/>
          <p:nvPr userDrawn="1"/>
        </p:nvSpPr>
        <p:spPr>
          <a:xfrm>
            <a:off x="0" y="1"/>
            <a:ext cx="12192000" cy="1409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1F0C01-8B6E-4738-933E-0C4C1DBD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000"/>
            <a:ext cx="10515600" cy="8509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66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2B690-9736-4BEE-A3DC-BFC8F68D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587CB-35A1-4BFB-AD7A-1135B65C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55F68-61CA-45E3-9852-C7358527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9FCDA-94D4-4127-911F-8763F04071F2}"/>
              </a:ext>
            </a:extLst>
          </p:cNvPr>
          <p:cNvSpPr/>
          <p:nvPr userDrawn="1"/>
        </p:nvSpPr>
        <p:spPr>
          <a:xfrm>
            <a:off x="0" y="1"/>
            <a:ext cx="12192000" cy="1409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3E533C-FB9C-4E76-A3EB-F88759F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000"/>
            <a:ext cx="10515600" cy="8509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81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D53CD-67CD-4E19-95FF-F3921087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59C1F-5A92-4EB3-ABFA-027422AF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9512C-C38E-4642-8601-70AB4141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9A5694-BCBB-4BC0-B0A9-D30C447818A4}"/>
              </a:ext>
            </a:extLst>
          </p:cNvPr>
          <p:cNvSpPr/>
          <p:nvPr userDrawn="1"/>
        </p:nvSpPr>
        <p:spPr>
          <a:xfrm>
            <a:off x="0" y="1"/>
            <a:ext cx="12192000" cy="1409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2F6BA7-DA9D-4198-B455-2EC8A8BC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000"/>
            <a:ext cx="10515600" cy="8509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19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DBE7-9AC1-4B66-A334-F322E31C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56712-DAFF-482E-85AD-D463AE9E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18E93-6F16-492E-9220-034F2D80A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40689-CEF1-4BC1-847D-73F25583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598CC-425E-4918-8195-3DAF6987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28CA-F9D0-4BFF-9061-66CFDA1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9146-0780-41D3-BA0F-9D306228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741F0-B01F-4A35-A00A-113E45CCE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D20EC-08FC-4F4F-B0B7-05BD30240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89E80-72E6-4690-8484-1D0F8581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2F539-0CDD-48C4-AB2D-645C0987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9B1BD-2B22-4508-BCAA-5038CBA7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EB658-5770-479A-8886-9C16C9F36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B9A3C-F6D4-459D-BB19-68217F9D2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DEF4-3C77-47B4-A554-FCCF2593CAA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22447-E852-4A11-8247-34BDDA941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DA76F-12F5-4AB0-B525-1BC335E29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4ECE-8BC1-4046-B8FE-D22B3F70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1B73-9C4D-45CA-A805-9674880FE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103120"/>
            <a:ext cx="5649056" cy="1841499"/>
          </a:xfrm>
        </p:spPr>
        <p:txBody>
          <a:bodyPr anchor="ctr" anchorCtr="0"/>
          <a:lstStyle/>
          <a:p>
            <a:r>
              <a:rPr lang="en-US" sz="36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GPMetro’s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Strategic Investment in Technology</a:t>
            </a:r>
            <a:b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Chad Heid, CTO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GPMetro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cheid@gpmetro.org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3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4616F-20F9-4C07-86EF-BC7E00A8A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Customer Advancement: </a:t>
            </a:r>
            <a:r>
              <a:rPr lang="en-US" dirty="0"/>
              <a:t>Targeted for 2026, we will deploy real-time displays at high ridership stops, providing live bus location and arrival times to enhance the customer experience.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A860DB-D1B4-42F6-BA81-A4F90212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Sign and Content Management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B0298-AD4D-430C-97A8-FFD62AE99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827993"/>
            <a:ext cx="6502400" cy="38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1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62054-7E5F-4AF9-8D96-C8B022B4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consolidation brought a new data ecosystem with Swiftly, Samsara, and Trillium.</a:t>
            </a:r>
          </a:p>
          <a:p>
            <a:r>
              <a:rPr lang="en-US" b="1" dirty="0"/>
              <a:t>Swiftly: </a:t>
            </a:r>
            <a:r>
              <a:rPr lang="en-US" dirty="0"/>
              <a:t>Provides insights into historical on-time performance and service reliability, along with providing playback for investigations.</a:t>
            </a:r>
          </a:p>
          <a:p>
            <a:r>
              <a:rPr lang="en-US" b="1" dirty="0"/>
              <a:t>Samsara</a:t>
            </a:r>
            <a:r>
              <a:rPr lang="en-US" dirty="0"/>
              <a:t>: Monitors vehicle health and driver behavior to improve safety and maintenance, helping to upskill the workforce. Especially useful on non-revenue fleets.</a:t>
            </a:r>
          </a:p>
          <a:p>
            <a:r>
              <a:rPr lang="en-US" b="1" dirty="0"/>
              <a:t>Trillium: </a:t>
            </a:r>
            <a:r>
              <a:rPr lang="en-US" dirty="0"/>
              <a:t>GTFS data management service that ensures transit data is accurate and accessible as a multi-route map.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ABFF7-6F7A-46ED-B65A-643F0B9E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Systems from South Portland Bus Service</a:t>
            </a:r>
          </a:p>
        </p:txBody>
      </p:sp>
    </p:spTree>
    <p:extLst>
      <p:ext uri="{BB962C8B-B14F-4D97-AF65-F5344CB8AC3E}">
        <p14:creationId xmlns:p14="http://schemas.microsoft.com/office/powerpoint/2010/main" val="143104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4B3F2-F927-4093-8296-2328D591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investment in SaaS solutions is non-negotiable for modern transit agencies.</a:t>
            </a:r>
          </a:p>
          <a:p>
            <a:r>
              <a:rPr lang="en-US" dirty="0"/>
              <a:t>Despite being under-resourced, GP Metro is using technology to innovate and deliver a superior experience.</a:t>
            </a:r>
          </a:p>
          <a:p>
            <a:r>
              <a:rPr lang="en-US" dirty="0"/>
              <a:t>As technologies are deployed, it is critical to consider the timeline for training, testing, and validation.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CD27F-5AD7-4A65-96D9-AC1A41FB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 &amp;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4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2B7D7-5BC6-4D2B-93B6-67AE311F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 agencies are under-resourced with many demands.</a:t>
            </a:r>
          </a:p>
          <a:p>
            <a:r>
              <a:rPr lang="en-US" dirty="0"/>
              <a:t>Software-as-a-Service (SaaS) as a method to bridge the gap.</a:t>
            </a:r>
          </a:p>
          <a:p>
            <a:r>
              <a:rPr lang="en-US" dirty="0"/>
              <a:t>These tools benefit:</a:t>
            </a:r>
          </a:p>
          <a:p>
            <a:pPr lvl="1"/>
            <a:r>
              <a:rPr lang="en-US" b="1" dirty="0"/>
              <a:t>Customers: </a:t>
            </a:r>
            <a:r>
              <a:rPr lang="en-US" dirty="0"/>
              <a:t>with real-time information and flexible services.</a:t>
            </a:r>
          </a:p>
          <a:p>
            <a:pPr lvl="1"/>
            <a:r>
              <a:rPr lang="en-US" b="1" dirty="0"/>
              <a:t>Employees: </a:t>
            </a:r>
            <a:r>
              <a:rPr lang="en-US" dirty="0"/>
              <a:t>by streamlining tasks and improving the work environment.</a:t>
            </a:r>
          </a:p>
          <a:p>
            <a:pPr lvl="1"/>
            <a:r>
              <a:rPr lang="en-US" dirty="0"/>
              <a:t>The Agency: by maximizing service and optimizing resource allocation.</a:t>
            </a:r>
          </a:p>
          <a:p>
            <a:r>
              <a:rPr lang="en-US" dirty="0"/>
              <a:t>Staffing &amp; Skills Gaps: </a:t>
            </a:r>
            <a:r>
              <a:rPr lang="en-US" dirty="0" err="1"/>
              <a:t>Saas</a:t>
            </a:r>
            <a:r>
              <a:rPr lang="en-US" dirty="0"/>
              <a:t> can reduce administrative overhead and provide a platform for continuous learning, helping our workforce adapt to new technologies.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8ADEDA-D8E8-4D3D-9F01-E8CF9A86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as a Strategic Enabler</a:t>
            </a:r>
          </a:p>
        </p:txBody>
      </p:sp>
    </p:spTree>
    <p:extLst>
      <p:ext uri="{BB962C8B-B14F-4D97-AF65-F5344CB8AC3E}">
        <p14:creationId xmlns:p14="http://schemas.microsoft.com/office/powerpoint/2010/main" val="317616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853B6F-7AE4-4B7F-9070-6CFD27337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Feature: </a:t>
            </a:r>
            <a:r>
              <a:rPr lang="en-US" dirty="0"/>
              <a:t>CAD/AVL system provides real-time data, on-time performance data, playback, and more.</a:t>
            </a:r>
          </a:p>
          <a:p>
            <a:r>
              <a:rPr lang="en-US" b="1" dirty="0"/>
              <a:t>Benefit: </a:t>
            </a:r>
            <a:r>
              <a:rPr lang="en-US" dirty="0"/>
              <a:t>Enables dispatchers to manage service, respond to delays, communicate with customers and operators. </a:t>
            </a:r>
          </a:p>
          <a:p>
            <a:r>
              <a:rPr lang="en-US" b="1" dirty="0"/>
              <a:t>Manager Use: </a:t>
            </a:r>
            <a:r>
              <a:rPr lang="en-US" dirty="0"/>
              <a:t>Reporting and analytics to improve operator performance, schedule adherence, and fleet reliability.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DC9CBD-2CCD-4A81-950E-F18D5491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Equans</a:t>
            </a:r>
            <a:r>
              <a:rPr lang="en-US" dirty="0"/>
              <a:t> </a:t>
            </a:r>
            <a:r>
              <a:rPr lang="en-US" dirty="0" err="1"/>
              <a:t>Navineo</a:t>
            </a:r>
            <a:r>
              <a:rPr lang="en-US" dirty="0"/>
              <a:t>: The Brain of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1280B-434E-4810-8D71-71A68CAC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368" y="4779733"/>
            <a:ext cx="4345852" cy="684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2F34D-9823-41F2-8775-3E88025B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54677"/>
            <a:ext cx="5657048" cy="26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4C493E-4E8B-4909-B526-9CF262C73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Feature: </a:t>
            </a:r>
            <a:r>
              <a:rPr lang="en-US" dirty="0"/>
              <a:t>The Fleet Maintenance Information System (FMIS) manages maintenance schedules, work orders, and </a:t>
            </a:r>
            <a:r>
              <a:rPr lang="en-US" i="1" dirty="0"/>
              <a:t>(eventually)</a:t>
            </a:r>
            <a:r>
              <a:rPr lang="en-US" dirty="0"/>
              <a:t>parts inventory. </a:t>
            </a:r>
          </a:p>
          <a:p>
            <a:r>
              <a:rPr lang="en-US" b="1" dirty="0"/>
              <a:t>Benefit: </a:t>
            </a:r>
            <a:r>
              <a:rPr lang="en-US" dirty="0"/>
              <a:t>Ensures a well-maintained fleet, reducing costly breakdowns and extending vehicle lifespan.</a:t>
            </a:r>
          </a:p>
          <a:p>
            <a:r>
              <a:rPr lang="en-US" b="1" dirty="0"/>
              <a:t>Manager Use: </a:t>
            </a:r>
            <a:r>
              <a:rPr lang="en-US" dirty="0"/>
              <a:t>Analyze fleet trends, implement campaign work, and evaluate parts usage to forecast inventory needs.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3898A1-6631-40F8-A90B-E58D6DF8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Ron Turley Associates (RTA): Optimizing the Fleet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6DB76-28E2-494F-9551-E3594255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83" y="4580467"/>
            <a:ext cx="2111034" cy="21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753E53-C5B1-4475-B129-5FF69B56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8229600" cy="45894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Optibus</a:t>
            </a:r>
            <a:r>
              <a:rPr lang="en-US" b="1" dirty="0"/>
              <a:t> – PSR: </a:t>
            </a:r>
            <a:r>
              <a:rPr lang="en-US" dirty="0"/>
              <a:t>Service planning, scheduling, and run-cutting.</a:t>
            </a:r>
          </a:p>
          <a:p>
            <a:r>
              <a:rPr lang="en-US" b="1" dirty="0"/>
              <a:t>Remix: </a:t>
            </a:r>
            <a:r>
              <a:rPr lang="en-US" dirty="0"/>
              <a:t>Platform that visualizes transit data </a:t>
            </a:r>
          </a:p>
          <a:p>
            <a:pPr marL="0" indent="0">
              <a:buNone/>
            </a:pPr>
            <a:r>
              <a:rPr lang="en-US" dirty="0"/>
              <a:t>   and demographics, aiding in Title VI analysis, </a:t>
            </a:r>
          </a:p>
          <a:p>
            <a:pPr marL="0" indent="0">
              <a:buNone/>
            </a:pPr>
            <a:r>
              <a:rPr lang="en-US" dirty="0"/>
              <a:t>   and produces public facing maps.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Benefit: </a:t>
            </a:r>
            <a:r>
              <a:rPr lang="en-US" dirty="0"/>
              <a:t>Aligns service with ridership demand,           reducing costs and maximizing service hours.</a:t>
            </a:r>
          </a:p>
          <a:p>
            <a:r>
              <a:rPr lang="en-US" b="1" dirty="0"/>
              <a:t>Manager Use: </a:t>
            </a:r>
            <a:r>
              <a:rPr lang="en-US" dirty="0"/>
              <a:t>Planners use ridership data to               create efficient schedules and optimize driver assignments, making a small team far more productive.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B385AA-608A-4301-85F2-6F616334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Optibus</a:t>
            </a:r>
            <a:r>
              <a:rPr lang="en-US" dirty="0"/>
              <a:t>: Planning &amp;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5AD5C-8FEB-4430-8594-A0EC9A9B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467" y="2238299"/>
            <a:ext cx="4462057" cy="303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B9AE16-4AE1-452E-BF73-4344128C4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Feature: </a:t>
            </a:r>
            <a:r>
              <a:rPr lang="en-US" dirty="0"/>
              <a:t>Our on-demand platform for </a:t>
            </a:r>
            <a:r>
              <a:rPr lang="en-US" dirty="0" err="1"/>
              <a:t>microtransit</a:t>
            </a:r>
            <a:r>
              <a:rPr lang="en-US" dirty="0"/>
              <a:t> service.</a:t>
            </a:r>
          </a:p>
          <a:p>
            <a:r>
              <a:rPr lang="en-US" b="1" dirty="0"/>
              <a:t>Benefit: </a:t>
            </a:r>
            <a:r>
              <a:rPr lang="en-US" dirty="0"/>
              <a:t>Provides first/last-mile solutions and expands service to lower-density areas without the cost of a fixed route.</a:t>
            </a:r>
          </a:p>
          <a:p>
            <a:r>
              <a:rPr lang="en-US" b="1" dirty="0"/>
              <a:t>Manager Use: </a:t>
            </a:r>
            <a:r>
              <a:rPr lang="en-US" dirty="0"/>
              <a:t>Monitor wait times to adjust vehicle allocation in real-time. The system automates booking and dispatch, reducing the need for administrative staff.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86E7D5-48F5-4FDC-A1BC-73F74B6E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Spare: The </a:t>
            </a:r>
            <a:r>
              <a:rPr lang="en-US" dirty="0" err="1"/>
              <a:t>Microtransit</a:t>
            </a:r>
            <a:r>
              <a:rPr lang="en-US" dirty="0"/>
              <a:t>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2C62C-EED9-45EB-BC3C-FC8C7EA2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96" y="4193389"/>
            <a:ext cx="2829858" cy="2664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78C73-47EF-466D-8CB8-10ACEE04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104" y="4193389"/>
            <a:ext cx="3171903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A7915-C84D-4F81-A3FA-EC4DB138C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Feature: </a:t>
            </a:r>
            <a:r>
              <a:rPr lang="en-US" dirty="0"/>
              <a:t>Centralize payroll and operator bidding, along with providing real time communications between staff.  </a:t>
            </a:r>
          </a:p>
          <a:p>
            <a:r>
              <a:rPr lang="en-US" b="1" dirty="0"/>
              <a:t>Benefit: </a:t>
            </a:r>
            <a:r>
              <a:rPr lang="en-US" dirty="0"/>
              <a:t>Reduce payroll processing time and automate job assignment reporting.  Improve data accuracy and transparency.</a:t>
            </a:r>
          </a:p>
          <a:p>
            <a:r>
              <a:rPr lang="en-US" b="1" dirty="0"/>
              <a:t>Manager Use:</a:t>
            </a:r>
            <a:r>
              <a:rPr lang="en-US" dirty="0"/>
              <a:t> Tracking payroll hours, attendance deviations, pay to platform time, and improving resource utilization.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E60F62-23B3-4E7C-A7E2-C4069BAF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Optibus</a:t>
            </a:r>
            <a:r>
              <a:rPr lang="en-US" dirty="0"/>
              <a:t>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42D92-61CC-4C5B-BEA9-23461356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4" y="4305508"/>
            <a:ext cx="10515601" cy="22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1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CABEA-B03E-4529-AC0A-000E4DAC8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Zendesk: </a:t>
            </a:r>
            <a:r>
              <a:rPr lang="en-US" dirty="0"/>
              <a:t>IT helpdesk tool streamlines IT support and ticketing.</a:t>
            </a:r>
          </a:p>
          <a:p>
            <a:r>
              <a:rPr lang="en-US" b="1" dirty="0"/>
              <a:t>Benefit: </a:t>
            </a:r>
            <a:r>
              <a:rPr lang="en-US" dirty="0"/>
              <a:t>Ensures employees can get back to their work quickly, reducing administrative overhead for a small IT team.</a:t>
            </a:r>
          </a:p>
          <a:p>
            <a:endParaRPr lang="en-US" b="1" dirty="0"/>
          </a:p>
          <a:p>
            <a:r>
              <a:rPr lang="en-US" b="1" dirty="0"/>
              <a:t>Tyler Technologies - </a:t>
            </a:r>
            <a:r>
              <a:rPr lang="en-US" b="1" dirty="0" err="1"/>
              <a:t>Munis</a:t>
            </a:r>
            <a:r>
              <a:rPr lang="en-US" b="1" dirty="0"/>
              <a:t>: </a:t>
            </a:r>
            <a:r>
              <a:rPr lang="en-US" dirty="0"/>
              <a:t>Financial and HR solution centralizes administrative functions.</a:t>
            </a:r>
          </a:p>
          <a:p>
            <a:r>
              <a:rPr lang="en-US" b="1" dirty="0"/>
              <a:t>Benefit: </a:t>
            </a:r>
            <a:r>
              <a:rPr lang="en-US" dirty="0"/>
              <a:t>Frees up staff to focus on transit operations by partially automating payroll, financial reporting, and other HR processes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A4D1C-198C-4A86-A121-D7D9C835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Efficiency</a:t>
            </a:r>
            <a:r>
              <a:rPr lang="fr-FR" dirty="0"/>
              <a:t>: </a:t>
            </a:r>
            <a:r>
              <a:rPr lang="fr-FR" dirty="0" err="1"/>
              <a:t>Zendesk</a:t>
            </a:r>
            <a:r>
              <a:rPr lang="fr-FR" dirty="0"/>
              <a:t> &amp; Tyler Technologies Munis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769A91-B217-411F-B2C9-72BE3CF84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Feature: </a:t>
            </a:r>
            <a:r>
              <a:rPr lang="en-US" dirty="0"/>
              <a:t>A mission-critical fare collection system that tracks ridership and revenue with seamless mobile and smart card ticketing.</a:t>
            </a:r>
          </a:p>
          <a:p>
            <a:r>
              <a:rPr lang="en-US" b="1" dirty="0"/>
              <a:t>Benefit: </a:t>
            </a:r>
            <a:r>
              <a:rPr lang="en-US" dirty="0"/>
              <a:t>Provides a clear, automated source of revenue data and eliminates the need for manual fare counting.</a:t>
            </a:r>
          </a:p>
          <a:p>
            <a:r>
              <a:rPr lang="en-US" b="1" dirty="0"/>
              <a:t>Manager Use: </a:t>
            </a:r>
            <a:r>
              <a:rPr lang="en-US" dirty="0"/>
              <a:t>Planning and Operations uses ridership data to justify service frequency adjustments on high-demand routes and potential service cuts on under-performing routes.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2AB60-DEB6-4CFD-BD7F-D3F826FC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Cubic/</a:t>
            </a:r>
            <a:r>
              <a:rPr lang="en-US" dirty="0" err="1"/>
              <a:t>Umo</a:t>
            </a:r>
            <a:r>
              <a:rPr lang="en-US" dirty="0"/>
              <a:t>: Critical Fare Collection &amp; Customer Experience</a:t>
            </a:r>
          </a:p>
        </p:txBody>
      </p:sp>
    </p:spTree>
    <p:extLst>
      <p:ext uri="{BB962C8B-B14F-4D97-AF65-F5344CB8AC3E}">
        <p14:creationId xmlns:p14="http://schemas.microsoft.com/office/powerpoint/2010/main" val="286906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42702CDE36346B274D4E39DFA91BD" ma:contentTypeVersion="18" ma:contentTypeDescription="Create a new document." ma:contentTypeScope="" ma:versionID="e5c4bc96f5332b4c8e72854928c138cb">
  <xsd:schema xmlns:xsd="http://www.w3.org/2001/XMLSchema" xmlns:xs="http://www.w3.org/2001/XMLSchema" xmlns:p="http://schemas.microsoft.com/office/2006/metadata/properties" xmlns:ns2="4f800ef0-54b0-4ecc-88db-6ff5014dd9d9" xmlns:ns3="84484097-4253-4333-bc9b-2c4a758027a0" targetNamespace="http://schemas.microsoft.com/office/2006/metadata/properties" ma:root="true" ma:fieldsID="5bc3c4be32413f0a2cc90537f73aeb80" ns2:_="" ns3:_="">
    <xsd:import namespace="4f800ef0-54b0-4ecc-88db-6ff5014dd9d9"/>
    <xsd:import namespace="84484097-4253-4333-bc9b-2c4a75802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00ef0-54b0-4ecc-88db-6ff5014dd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b3aeef-c158-4585-864a-7572923fc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84097-4253-4333-bc9b-2c4a75802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fa48ff2-3645-445e-be4c-dddcc9730d93}" ma:internalName="TaxCatchAll" ma:showField="CatchAllData" ma:web="84484097-4253-4333-bc9b-2c4a758027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484097-4253-4333-bc9b-2c4a758027a0" xsi:nil="true"/>
    <lcf76f155ced4ddcb4097134ff3c332f xmlns="4f800ef0-54b0-4ecc-88db-6ff5014dd9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DAEC74-5D56-4B9C-8AD1-B192771DF046}"/>
</file>

<file path=customXml/itemProps2.xml><?xml version="1.0" encoding="utf-8"?>
<ds:datastoreItem xmlns:ds="http://schemas.openxmlformats.org/officeDocument/2006/customXml" ds:itemID="{C6CE1D71-EF8B-44F3-98B7-027D3A3F21DF}"/>
</file>

<file path=customXml/itemProps3.xml><?xml version="1.0" encoding="utf-8"?>
<ds:datastoreItem xmlns:ds="http://schemas.openxmlformats.org/officeDocument/2006/customXml" ds:itemID="{7AF969FA-9471-4F16-9075-866C15D1058C}"/>
</file>

<file path=docProps/app.xml><?xml version="1.0" encoding="utf-8"?>
<Properties xmlns="http://schemas.openxmlformats.org/officeDocument/2006/extended-properties" xmlns:vt="http://schemas.openxmlformats.org/officeDocument/2006/docPropsVTypes">
  <TotalTime>14123</TotalTime>
  <Words>757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GPMetro’s Strategic Investment in Technology Chad Heid, CTO GPMetro cheid@gpmetro.org</vt:lpstr>
      <vt:lpstr>Technology as a Strategic Enabler</vt:lpstr>
      <vt:lpstr>Equans Navineo: The Brain of Operations</vt:lpstr>
      <vt:lpstr>Ron Turley Associates (RTA): Optimizing the Fleet</vt:lpstr>
      <vt:lpstr>Optibus: Planning &amp; Scheduling</vt:lpstr>
      <vt:lpstr>Spare: The Microtransit Solution</vt:lpstr>
      <vt:lpstr>Optibus Operations</vt:lpstr>
      <vt:lpstr>Internal Efficiency: Zendesk &amp; Tyler Technologies Munis</vt:lpstr>
      <vt:lpstr>Cubic/Umo: Critical Fare Collection &amp; Customer Experience</vt:lpstr>
      <vt:lpstr>Real Time Sign and Content Management </vt:lpstr>
      <vt:lpstr>Inherited Systems from South Portland Bus Service</vt:lpstr>
      <vt:lpstr>Conclusion &amp;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</dc:creator>
  <cp:lastModifiedBy>Chad H</cp:lastModifiedBy>
  <cp:revision>351</cp:revision>
  <cp:lastPrinted>2025-09-04T13:49:28Z</cp:lastPrinted>
  <dcterms:created xsi:type="dcterms:W3CDTF">2023-12-15T17:44:09Z</dcterms:created>
  <dcterms:modified xsi:type="dcterms:W3CDTF">2025-09-11T13:05:22Z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0x01010036142702CDE36346B274D4E39DFA91BD</vt:lpwstr>
  </property>
</Properties>
</file>